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8"/>
  </p:notesMasterIdLst>
  <p:sldIdLst>
    <p:sldId id="256" r:id="rId2"/>
    <p:sldId id="257" r:id="rId3"/>
    <p:sldId id="543" r:id="rId4"/>
    <p:sldId id="544" r:id="rId5"/>
    <p:sldId id="504" r:id="rId6"/>
    <p:sldId id="542" r:id="rId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6">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6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20AFDE-3674-0344-A709-2F60094175C7}" v="67" dt="2024-05-25T13:30:29.699"/>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23"/>
    <p:restoredTop sz="70607"/>
  </p:normalViewPr>
  <p:slideViewPr>
    <p:cSldViewPr snapToGrid="0">
      <p:cViewPr>
        <p:scale>
          <a:sx n="103" d="100"/>
          <a:sy n="103" d="100"/>
        </p:scale>
        <p:origin x="1632" y="144"/>
      </p:cViewPr>
      <p:guideLst>
        <p:guide orient="horz" pos="2186"/>
        <p:guide pos="28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mar Choudhry" userId="7e802f98-9170-4306-b59f-36dfa75ece39" providerId="ADAL" clId="{5E20AFDE-3674-0344-A709-2F60094175C7}"/>
    <pc:docChg chg="undo redo custSel addSld delSld modSld sldOrd">
      <pc:chgData name="Omar Choudhry" userId="7e802f98-9170-4306-b59f-36dfa75ece39" providerId="ADAL" clId="{5E20AFDE-3674-0344-A709-2F60094175C7}" dt="2024-05-26T15:38:20.009" v="1826" actId="20577"/>
      <pc:docMkLst>
        <pc:docMk/>
      </pc:docMkLst>
      <pc:sldChg chg="modSp mod">
        <pc:chgData name="Omar Choudhry" userId="7e802f98-9170-4306-b59f-36dfa75ece39" providerId="ADAL" clId="{5E20AFDE-3674-0344-A709-2F60094175C7}" dt="2024-05-25T02:08:35.396" v="1571" actId="34136"/>
        <pc:sldMkLst>
          <pc:docMk/>
          <pc:sldMk cId="0" sldId="256"/>
        </pc:sldMkLst>
        <pc:spChg chg="mod">
          <ac:chgData name="Omar Choudhry" userId="7e802f98-9170-4306-b59f-36dfa75ece39" providerId="ADAL" clId="{5E20AFDE-3674-0344-A709-2F60094175C7}" dt="2024-05-24T15:56:30.883" v="7" actId="20577"/>
          <ac:spMkLst>
            <pc:docMk/>
            <pc:sldMk cId="0" sldId="256"/>
            <ac:spMk id="177" creationId="{00000000-0000-0000-0000-000000000000}"/>
          </ac:spMkLst>
        </pc:spChg>
        <pc:picChg chg="mod">
          <ac:chgData name="Omar Choudhry" userId="7e802f98-9170-4306-b59f-36dfa75ece39" providerId="ADAL" clId="{5E20AFDE-3674-0344-A709-2F60094175C7}" dt="2024-05-25T02:08:35.396" v="1571" actId="34136"/>
          <ac:picMkLst>
            <pc:docMk/>
            <pc:sldMk cId="0" sldId="256"/>
            <ac:picMk id="6" creationId="{0F9F5973-F804-3A47-05C2-297C0479BA70}"/>
          </ac:picMkLst>
        </pc:picChg>
      </pc:sldChg>
      <pc:sldChg chg="addSp delSp modSp mod modNotesTx">
        <pc:chgData name="Omar Choudhry" userId="7e802f98-9170-4306-b59f-36dfa75ece39" providerId="ADAL" clId="{5E20AFDE-3674-0344-A709-2F60094175C7}" dt="2024-05-26T15:38:20.009" v="1826" actId="20577"/>
        <pc:sldMkLst>
          <pc:docMk/>
          <pc:sldMk cId="0" sldId="257"/>
        </pc:sldMkLst>
        <pc:spChg chg="add del mod">
          <ac:chgData name="Omar Choudhry" userId="7e802f98-9170-4306-b59f-36dfa75ece39" providerId="ADAL" clId="{5E20AFDE-3674-0344-A709-2F60094175C7}" dt="2024-05-24T15:56:38.381" v="10"/>
          <ac:spMkLst>
            <pc:docMk/>
            <pc:sldMk cId="0" sldId="257"/>
            <ac:spMk id="3" creationId="{B6646085-E641-9257-5F8E-CB1F1E5D9B46}"/>
          </ac:spMkLst>
        </pc:spChg>
        <pc:spChg chg="add del mod">
          <ac:chgData name="Omar Choudhry" userId="7e802f98-9170-4306-b59f-36dfa75ece39" providerId="ADAL" clId="{5E20AFDE-3674-0344-A709-2F60094175C7}" dt="2024-05-24T16:14:14.285" v="394"/>
          <ac:spMkLst>
            <pc:docMk/>
            <pc:sldMk cId="0" sldId="257"/>
            <ac:spMk id="4" creationId="{FAF4D0EC-B9C4-1C2D-2BCC-5D03F1533B63}"/>
          </ac:spMkLst>
        </pc:spChg>
        <pc:spChg chg="add mod">
          <ac:chgData name="Omar Choudhry" userId="7e802f98-9170-4306-b59f-36dfa75ece39" providerId="ADAL" clId="{5E20AFDE-3674-0344-A709-2F60094175C7}" dt="2024-05-26T15:37:13.065" v="1747" actId="20577"/>
          <ac:spMkLst>
            <pc:docMk/>
            <pc:sldMk cId="0" sldId="257"/>
            <ac:spMk id="5" creationId="{04270E87-877B-DFA6-CE80-C90239A1CF60}"/>
          </ac:spMkLst>
        </pc:spChg>
        <pc:spChg chg="add del">
          <ac:chgData name="Omar Choudhry" userId="7e802f98-9170-4306-b59f-36dfa75ece39" providerId="ADAL" clId="{5E20AFDE-3674-0344-A709-2F60094175C7}" dt="2024-05-24T18:26:25.373" v="1247" actId="22"/>
          <ac:spMkLst>
            <pc:docMk/>
            <pc:sldMk cId="0" sldId="257"/>
            <ac:spMk id="7" creationId="{97301062-056E-0FE7-F35C-9FE57F6C8806}"/>
          </ac:spMkLst>
        </pc:spChg>
        <pc:spChg chg="add del mod">
          <ac:chgData name="Omar Choudhry" userId="7e802f98-9170-4306-b59f-36dfa75ece39" providerId="ADAL" clId="{5E20AFDE-3674-0344-A709-2F60094175C7}" dt="2024-05-25T01:47:00.754" v="1378"/>
          <ac:spMkLst>
            <pc:docMk/>
            <pc:sldMk cId="0" sldId="257"/>
            <ac:spMk id="10" creationId="{D55BFBC8-0A75-DC3C-3C2E-0C11AD4FC695}"/>
          </ac:spMkLst>
        </pc:spChg>
        <pc:spChg chg="mod">
          <ac:chgData name="Omar Choudhry" userId="7e802f98-9170-4306-b59f-36dfa75ece39" providerId="ADAL" clId="{5E20AFDE-3674-0344-A709-2F60094175C7}" dt="2024-05-24T17:23:05.199" v="925" actId="20577"/>
          <ac:spMkLst>
            <pc:docMk/>
            <pc:sldMk cId="0" sldId="257"/>
            <ac:spMk id="186" creationId="{00000000-0000-0000-0000-000000000000}"/>
          </ac:spMkLst>
        </pc:spChg>
        <pc:picChg chg="add mod">
          <ac:chgData name="Omar Choudhry" userId="7e802f98-9170-4306-b59f-36dfa75ece39" providerId="ADAL" clId="{5E20AFDE-3674-0344-A709-2F60094175C7}" dt="2024-05-25T00:49:48.997" v="1287" actId="1076"/>
          <ac:picMkLst>
            <pc:docMk/>
            <pc:sldMk cId="0" sldId="257"/>
            <ac:picMk id="9" creationId="{63ADBDBC-4F5F-7984-8429-8FE438C2FEC7}"/>
          </ac:picMkLst>
        </pc:picChg>
        <pc:picChg chg="add del mod">
          <ac:chgData name="Omar Choudhry" userId="7e802f98-9170-4306-b59f-36dfa75ece39" providerId="ADAL" clId="{5E20AFDE-3674-0344-A709-2F60094175C7}" dt="2024-05-25T02:07:23.669" v="1558" actId="21"/>
          <ac:picMkLst>
            <pc:docMk/>
            <pc:sldMk cId="0" sldId="257"/>
            <ac:picMk id="12" creationId="{3F325757-F70C-8155-08E6-47A6D05AD0FA}"/>
          </ac:picMkLst>
        </pc:picChg>
      </pc:sldChg>
      <pc:sldChg chg="addSp modSp mod modNotesTx">
        <pc:chgData name="Omar Choudhry" userId="7e802f98-9170-4306-b59f-36dfa75ece39" providerId="ADAL" clId="{5E20AFDE-3674-0344-A709-2F60094175C7}" dt="2024-05-25T13:31:41.524" v="1711" actId="20577"/>
        <pc:sldMkLst>
          <pc:docMk/>
          <pc:sldMk cId="3468897361" sldId="504"/>
        </pc:sldMkLst>
        <pc:spChg chg="add mod">
          <ac:chgData name="Omar Choudhry" userId="7e802f98-9170-4306-b59f-36dfa75ece39" providerId="ADAL" clId="{5E20AFDE-3674-0344-A709-2F60094175C7}" dt="2024-05-24T18:23:40.074" v="1092" actId="113"/>
          <ac:spMkLst>
            <pc:docMk/>
            <pc:sldMk cId="3468897361" sldId="504"/>
            <ac:spMk id="2" creationId="{FC5C5AC0-459F-7D76-E218-2A2C368F9AB7}"/>
          </ac:spMkLst>
        </pc:spChg>
        <pc:spChg chg="mod">
          <ac:chgData name="Omar Choudhry" userId="7e802f98-9170-4306-b59f-36dfa75ece39" providerId="ADAL" clId="{5E20AFDE-3674-0344-A709-2F60094175C7}" dt="2024-05-24T16:13:47.888" v="371" actId="1076"/>
          <ac:spMkLst>
            <pc:docMk/>
            <pc:sldMk cId="3468897361" sldId="504"/>
            <ac:spMk id="3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3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49"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0"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1"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2"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3"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4"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5"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6"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7"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8" creationId="{00000000-0000-0000-0000-000000000000}"/>
          </ac:spMkLst>
        </pc:spChg>
        <pc:spChg chg="mod">
          <ac:chgData name="Omar Choudhry" userId="7e802f98-9170-4306-b59f-36dfa75ece39" providerId="ADAL" clId="{5E20AFDE-3674-0344-A709-2F60094175C7}" dt="2024-05-24T16:13:47.888" v="371" actId="1076"/>
          <ac:spMkLst>
            <pc:docMk/>
            <pc:sldMk cId="3468897361" sldId="504"/>
            <ac:spMk id="59" creationId="{00000000-0000-0000-0000-000000000000}"/>
          </ac:spMkLst>
        </pc:spChg>
        <pc:grpChg chg="mod">
          <ac:chgData name="Omar Choudhry" userId="7e802f98-9170-4306-b59f-36dfa75ece39" providerId="ADAL" clId="{5E20AFDE-3674-0344-A709-2F60094175C7}" dt="2024-05-24T16:13:47.888" v="371" actId="1076"/>
          <ac:grpSpMkLst>
            <pc:docMk/>
            <pc:sldMk cId="3468897361" sldId="504"/>
            <ac:grpSpMk id="31" creationId="{00000000-0000-0000-0000-000000000000}"/>
          </ac:grpSpMkLst>
        </pc:grpChg>
      </pc:sldChg>
      <pc:sldChg chg="addSp delSp modSp mod">
        <pc:chgData name="Omar Choudhry" userId="7e802f98-9170-4306-b59f-36dfa75ece39" providerId="ADAL" clId="{5E20AFDE-3674-0344-A709-2F60094175C7}" dt="2024-05-25T02:41:47.071" v="1598" actId="478"/>
        <pc:sldMkLst>
          <pc:docMk/>
          <pc:sldMk cId="1034782930" sldId="542"/>
        </pc:sldMkLst>
        <pc:spChg chg="add del mod">
          <ac:chgData name="Omar Choudhry" userId="7e802f98-9170-4306-b59f-36dfa75ece39" providerId="ADAL" clId="{5E20AFDE-3674-0344-A709-2F60094175C7}" dt="2024-05-24T17:28:40.367" v="1019" actId="478"/>
          <ac:spMkLst>
            <pc:docMk/>
            <pc:sldMk cId="1034782930" sldId="542"/>
            <ac:spMk id="2" creationId="{73973026-588B-3278-C5C3-AD68B115F9DC}"/>
          </ac:spMkLst>
        </pc:spChg>
        <pc:spChg chg="mod">
          <ac:chgData name="Omar Choudhry" userId="7e802f98-9170-4306-b59f-36dfa75ece39" providerId="ADAL" clId="{5E20AFDE-3674-0344-A709-2F60094175C7}" dt="2024-05-24T17:28:33.023" v="1001" actId="14100"/>
          <ac:spMkLst>
            <pc:docMk/>
            <pc:sldMk cId="1034782930" sldId="542"/>
            <ac:spMk id="860"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1"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2" creationId="{00000000-0000-0000-0000-000000000000}"/>
          </ac:spMkLst>
        </pc:spChg>
        <pc:spChg chg="mod">
          <ac:chgData name="Omar Choudhry" userId="7e802f98-9170-4306-b59f-36dfa75ece39" providerId="ADAL" clId="{5E20AFDE-3674-0344-A709-2F60094175C7}" dt="2024-05-24T17:28:33.023" v="1001" actId="14100"/>
          <ac:spMkLst>
            <pc:docMk/>
            <pc:sldMk cId="1034782930" sldId="542"/>
            <ac:spMk id="863" creationId="{00000000-0000-0000-0000-000000000000}"/>
          </ac:spMkLst>
        </pc:spChg>
        <pc:grpChg chg="mod">
          <ac:chgData name="Omar Choudhry" userId="7e802f98-9170-4306-b59f-36dfa75ece39" providerId="ADAL" clId="{5E20AFDE-3674-0344-A709-2F60094175C7}" dt="2024-05-24T17:28:33.023" v="1001" actId="14100"/>
          <ac:grpSpMkLst>
            <pc:docMk/>
            <pc:sldMk cId="1034782930" sldId="542"/>
            <ac:grpSpMk id="865" creationId="{00000000-0000-0000-0000-000000000000}"/>
          </ac:grpSpMkLst>
        </pc:grpChg>
        <pc:picChg chg="add mod modCrop">
          <ac:chgData name="Omar Choudhry" userId="7e802f98-9170-4306-b59f-36dfa75ece39" providerId="ADAL" clId="{5E20AFDE-3674-0344-A709-2F60094175C7}" dt="2024-05-25T02:41:02.930" v="1595" actId="1076"/>
          <ac:picMkLst>
            <pc:docMk/>
            <pc:sldMk cId="1034782930" sldId="542"/>
            <ac:picMk id="5" creationId="{10F39F94-848D-1E43-6CB5-AE009EF6CAB9}"/>
          </ac:picMkLst>
        </pc:picChg>
        <pc:picChg chg="add del mod">
          <ac:chgData name="Omar Choudhry" userId="7e802f98-9170-4306-b59f-36dfa75ece39" providerId="ADAL" clId="{5E20AFDE-3674-0344-A709-2F60094175C7}" dt="2024-05-24T17:28:38.306" v="1007"/>
          <ac:picMkLst>
            <pc:docMk/>
            <pc:sldMk cId="1034782930" sldId="542"/>
            <ac:picMk id="6" creationId="{1C939878-79B3-A3B9-A630-C94582E874B6}"/>
          </ac:picMkLst>
        </pc:picChg>
        <pc:picChg chg="add mod">
          <ac:chgData name="Omar Choudhry" userId="7e802f98-9170-4306-b59f-36dfa75ece39" providerId="ADAL" clId="{5E20AFDE-3674-0344-A709-2F60094175C7}" dt="2024-05-25T02:41:03.013" v="1596" actId="1076"/>
          <ac:picMkLst>
            <pc:docMk/>
            <pc:sldMk cId="1034782930" sldId="542"/>
            <ac:picMk id="8" creationId="{320972DF-5B42-F2AF-0764-8250185B7B84}"/>
          </ac:picMkLst>
        </pc:picChg>
        <pc:picChg chg="add del mod">
          <ac:chgData name="Omar Choudhry" userId="7e802f98-9170-4306-b59f-36dfa75ece39" providerId="ADAL" clId="{5E20AFDE-3674-0344-A709-2F60094175C7}" dt="2024-05-25T02:41:47.071" v="1598" actId="478"/>
          <ac:picMkLst>
            <pc:docMk/>
            <pc:sldMk cId="1034782930" sldId="542"/>
            <ac:picMk id="9" creationId="{73626162-1037-4F36-DE9F-C99E6EB92183}"/>
          </ac:picMkLst>
        </pc:picChg>
        <pc:picChg chg="mod">
          <ac:chgData name="Omar Choudhry" userId="7e802f98-9170-4306-b59f-36dfa75ece39" providerId="ADAL" clId="{5E20AFDE-3674-0344-A709-2F60094175C7}" dt="2024-05-24T17:28:33.490" v="1002" actId="1076"/>
          <ac:picMkLst>
            <pc:docMk/>
            <pc:sldMk cId="1034782930" sldId="542"/>
            <ac:picMk id="859" creationId="{00000000-0000-0000-0000-000000000000}"/>
          </ac:picMkLst>
        </pc:picChg>
      </pc:sldChg>
      <pc:sldChg chg="addSp delSp modSp add del mod modNotesTx">
        <pc:chgData name="Omar Choudhry" userId="7e802f98-9170-4306-b59f-36dfa75ece39" providerId="ADAL" clId="{5E20AFDE-3674-0344-A709-2F60094175C7}" dt="2024-05-24T17:23:02.940" v="919" actId="2696"/>
        <pc:sldMkLst>
          <pc:docMk/>
          <pc:sldMk cId="2413919499" sldId="543"/>
        </pc:sldMkLst>
        <pc:spChg chg="add mod">
          <ac:chgData name="Omar Choudhry" userId="7e802f98-9170-4306-b59f-36dfa75ece39" providerId="ADAL" clId="{5E20AFDE-3674-0344-A709-2F60094175C7}" dt="2024-05-24T17:21:03.468" v="854"/>
          <ac:spMkLst>
            <pc:docMk/>
            <pc:sldMk cId="2413919499" sldId="543"/>
            <ac:spMk id="3" creationId="{CF0C19FE-023B-942B-D11F-186C7FF6B975}"/>
          </ac:spMkLst>
        </pc:spChg>
        <pc:spChg chg="add mod">
          <ac:chgData name="Omar Choudhry" userId="7e802f98-9170-4306-b59f-36dfa75ece39" providerId="ADAL" clId="{5E20AFDE-3674-0344-A709-2F60094175C7}" dt="2024-05-24T17:22:50.644" v="918" actId="20577"/>
          <ac:spMkLst>
            <pc:docMk/>
            <pc:sldMk cId="2413919499" sldId="543"/>
            <ac:spMk id="4" creationId="{37ED2A32-7B97-456A-A183-D38DEFF38678}"/>
          </ac:spMkLst>
        </pc:spChg>
        <pc:spChg chg="del">
          <ac:chgData name="Omar Choudhry" userId="7e802f98-9170-4306-b59f-36dfa75ece39" providerId="ADAL" clId="{5E20AFDE-3674-0344-A709-2F60094175C7}" dt="2024-05-24T17:21:02.965" v="853" actId="478"/>
          <ac:spMkLst>
            <pc:docMk/>
            <pc:sldMk cId="2413919499" sldId="543"/>
            <ac:spMk id="5" creationId="{04270E87-877B-DFA6-CE80-C90239A1CF60}"/>
          </ac:spMkLst>
        </pc:spChg>
        <pc:picChg chg="add del mod">
          <ac:chgData name="Omar Choudhry" userId="7e802f98-9170-4306-b59f-36dfa75ece39" providerId="ADAL" clId="{5E20AFDE-3674-0344-A709-2F60094175C7}" dt="2024-05-24T17:22:12.390" v="878" actId="478"/>
          <ac:picMkLst>
            <pc:docMk/>
            <pc:sldMk cId="2413919499" sldId="543"/>
            <ac:picMk id="7" creationId="{3FE62B13-547E-E2A2-CB23-2BA6FCF34B58}"/>
          </ac:picMkLst>
        </pc:picChg>
      </pc:sldChg>
      <pc:sldChg chg="addSp delSp modSp add del mod modNotesTx">
        <pc:chgData name="Omar Choudhry" userId="7e802f98-9170-4306-b59f-36dfa75ece39" providerId="ADAL" clId="{5E20AFDE-3674-0344-A709-2F60094175C7}" dt="2024-05-24T18:23:29.747" v="1071" actId="2696"/>
        <pc:sldMkLst>
          <pc:docMk/>
          <pc:sldMk cId="3692270931" sldId="543"/>
        </pc:sldMkLst>
        <pc:spChg chg="add del mod">
          <ac:chgData name="Omar Choudhry" userId="7e802f98-9170-4306-b59f-36dfa75ece39" providerId="ADAL" clId="{5E20AFDE-3674-0344-A709-2F60094175C7}" dt="2024-05-24T18:22:46.236" v="1043" actId="478"/>
          <ac:spMkLst>
            <pc:docMk/>
            <pc:sldMk cId="3692270931" sldId="543"/>
            <ac:spMk id="3" creationId="{218E3BCE-20DC-4986-919D-7BB037742B11}"/>
          </ac:spMkLst>
        </pc:spChg>
        <pc:spChg chg="mod">
          <ac:chgData name="Omar Choudhry" userId="7e802f98-9170-4306-b59f-36dfa75ece39" providerId="ADAL" clId="{5E20AFDE-3674-0344-A709-2F60094175C7}" dt="2024-05-24T18:23:04.898" v="1069" actId="404"/>
          <ac:spMkLst>
            <pc:docMk/>
            <pc:sldMk cId="3692270931" sldId="543"/>
            <ac:spMk id="863" creationId="{00000000-0000-0000-0000-000000000000}"/>
          </ac:spMkLst>
        </pc:spChg>
        <pc:picChg chg="del">
          <ac:chgData name="Omar Choudhry" userId="7e802f98-9170-4306-b59f-36dfa75ece39" providerId="ADAL" clId="{5E20AFDE-3674-0344-A709-2F60094175C7}" dt="2024-05-24T18:23:00.146" v="1068" actId="478"/>
          <ac:picMkLst>
            <pc:docMk/>
            <pc:sldMk cId="3692270931" sldId="543"/>
            <ac:picMk id="5" creationId="{10F39F94-848D-1E43-6CB5-AE009EF6CAB9}"/>
          </ac:picMkLst>
        </pc:picChg>
        <pc:picChg chg="add del">
          <ac:chgData name="Omar Choudhry" userId="7e802f98-9170-4306-b59f-36dfa75ece39" providerId="ADAL" clId="{5E20AFDE-3674-0344-A709-2F60094175C7}" dt="2024-05-24T18:22:46.236" v="1043" actId="478"/>
          <ac:picMkLst>
            <pc:docMk/>
            <pc:sldMk cId="3692270931" sldId="543"/>
            <ac:picMk id="859" creationId="{00000000-0000-0000-0000-000000000000}"/>
          </ac:picMkLst>
        </pc:picChg>
      </pc:sldChg>
      <pc:sldChg chg="addSp delSp modSp new mod ord modNotesTx">
        <pc:chgData name="Omar Choudhry" userId="7e802f98-9170-4306-b59f-36dfa75ece39" providerId="ADAL" clId="{5E20AFDE-3674-0344-A709-2F60094175C7}" dt="2024-05-25T13:25:57.621" v="1671" actId="20578"/>
        <pc:sldMkLst>
          <pc:docMk/>
          <pc:sldMk cId="3744580037" sldId="543"/>
        </pc:sldMkLst>
        <pc:spChg chg="del">
          <ac:chgData name="Omar Choudhry" userId="7e802f98-9170-4306-b59f-36dfa75ece39" providerId="ADAL" clId="{5E20AFDE-3674-0344-A709-2F60094175C7}" dt="2024-05-25T02:08:21.032" v="1568"/>
          <ac:spMkLst>
            <pc:docMk/>
            <pc:sldMk cId="3744580037" sldId="543"/>
            <ac:spMk id="2" creationId="{BE0818F8-CFE8-988B-A501-AC551C6FD9C1}"/>
          </ac:spMkLst>
        </pc:spChg>
        <pc:picChg chg="add mod">
          <ac:chgData name="Omar Choudhry" userId="7e802f98-9170-4306-b59f-36dfa75ece39" providerId="ADAL" clId="{5E20AFDE-3674-0344-A709-2F60094175C7}" dt="2024-05-25T02:45:03.749" v="1619" actId="1076"/>
          <ac:picMkLst>
            <pc:docMk/>
            <pc:sldMk cId="3744580037" sldId="543"/>
            <ac:picMk id="3" creationId="{25825D1E-FA1B-86FC-2EA3-993B098F88BE}"/>
          </ac:picMkLst>
        </pc:picChg>
        <pc:picChg chg="add del mod">
          <ac:chgData name="Omar Choudhry" userId="7e802f98-9170-4306-b59f-36dfa75ece39" providerId="ADAL" clId="{5E20AFDE-3674-0344-A709-2F60094175C7}" dt="2024-05-25T02:45:06.329" v="1620" actId="478"/>
          <ac:picMkLst>
            <pc:docMk/>
            <pc:sldMk cId="3744580037" sldId="543"/>
            <ac:picMk id="4" creationId="{E740D693-CDB7-98E3-628D-4422B0E6A41C}"/>
          </ac:picMkLst>
        </pc:picChg>
        <pc:picChg chg="add mod">
          <ac:chgData name="Omar Choudhry" userId="7e802f98-9170-4306-b59f-36dfa75ece39" providerId="ADAL" clId="{5E20AFDE-3674-0344-A709-2F60094175C7}" dt="2024-05-25T02:08:23.933" v="1569" actId="27614"/>
          <ac:picMkLst>
            <pc:docMk/>
            <pc:sldMk cId="3744580037" sldId="543"/>
            <ac:picMk id="6" creationId="{5A9D18DF-7A8F-41AC-84EB-AD8ED02E50CF}"/>
          </ac:picMkLst>
        </pc:picChg>
        <pc:picChg chg="add mod">
          <ac:chgData name="Omar Choudhry" userId="7e802f98-9170-4306-b59f-36dfa75ece39" providerId="ADAL" clId="{5E20AFDE-3674-0344-A709-2F60094175C7}" dt="2024-05-25T02:08:39.221" v="1572"/>
          <ac:picMkLst>
            <pc:docMk/>
            <pc:sldMk cId="3744580037" sldId="543"/>
            <ac:picMk id="7" creationId="{097B7864-F318-5CC3-B02B-C033857F7963}"/>
          </ac:picMkLst>
        </pc:picChg>
        <pc:picChg chg="add del mod">
          <ac:chgData name="Omar Choudhry" userId="7e802f98-9170-4306-b59f-36dfa75ece39" providerId="ADAL" clId="{5E20AFDE-3674-0344-A709-2F60094175C7}" dt="2024-05-25T13:25:30.949" v="1666" actId="478"/>
          <ac:picMkLst>
            <pc:docMk/>
            <pc:sldMk cId="3744580037" sldId="543"/>
            <ac:picMk id="8" creationId="{A1341FF0-9F7B-8F5E-25FE-90EC91DA58C2}"/>
          </ac:picMkLst>
        </pc:picChg>
        <pc:picChg chg="add mod">
          <ac:chgData name="Omar Choudhry" userId="7e802f98-9170-4306-b59f-36dfa75ece39" providerId="ADAL" clId="{5E20AFDE-3674-0344-A709-2F60094175C7}" dt="2024-05-25T02:45:26.213" v="1624"/>
          <ac:picMkLst>
            <pc:docMk/>
            <pc:sldMk cId="3744580037" sldId="543"/>
            <ac:picMk id="9" creationId="{570ECE56-CCF8-11C7-4E2F-D62EE743C550}"/>
          </ac:picMkLst>
        </pc:picChg>
        <pc:picChg chg="add mod">
          <ac:chgData name="Omar Choudhry" userId="7e802f98-9170-4306-b59f-36dfa75ece39" providerId="ADAL" clId="{5E20AFDE-3674-0344-A709-2F60094175C7}" dt="2024-05-25T13:25:31.214" v="1667"/>
          <ac:picMkLst>
            <pc:docMk/>
            <pc:sldMk cId="3744580037" sldId="543"/>
            <ac:picMk id="10" creationId="{D59E6373-1BE9-F777-26FA-46F9916152A7}"/>
          </ac:picMkLst>
        </pc:picChg>
      </pc:sldChg>
      <pc:sldChg chg="addSp delSp modSp add mod ord modNotesTx">
        <pc:chgData name="Omar Choudhry" userId="7e802f98-9170-4306-b59f-36dfa75ece39" providerId="ADAL" clId="{5E20AFDE-3674-0344-A709-2F60094175C7}" dt="2024-05-25T13:26:01.449" v="1672" actId="20577"/>
        <pc:sldMkLst>
          <pc:docMk/>
          <pc:sldMk cId="2646212585" sldId="544"/>
        </pc:sldMkLst>
        <pc:spChg chg="add del mod">
          <ac:chgData name="Omar Choudhry" userId="7e802f98-9170-4306-b59f-36dfa75ece39" providerId="ADAL" clId="{5E20AFDE-3674-0344-A709-2F60094175C7}" dt="2024-05-25T02:43:34.982" v="1603" actId="478"/>
          <ac:spMkLst>
            <pc:docMk/>
            <pc:sldMk cId="2646212585" sldId="544"/>
            <ac:spMk id="5" creationId="{9E94D033-3E25-AAE9-C7F6-B927D5E41DD4}"/>
          </ac:spMkLst>
        </pc:spChg>
        <pc:picChg chg="del">
          <ac:chgData name="Omar Choudhry" userId="7e802f98-9170-4306-b59f-36dfa75ece39" providerId="ADAL" clId="{5E20AFDE-3674-0344-A709-2F60094175C7}" dt="2024-05-25T02:43:27.324" v="1600" actId="478"/>
          <ac:picMkLst>
            <pc:docMk/>
            <pc:sldMk cId="2646212585" sldId="544"/>
            <ac:picMk id="3" creationId="{25825D1E-FA1B-86FC-2EA3-993B098F88BE}"/>
          </ac:picMkLst>
        </pc:picChg>
        <pc:picChg chg="del">
          <ac:chgData name="Omar Choudhry" userId="7e802f98-9170-4306-b59f-36dfa75ece39" providerId="ADAL" clId="{5E20AFDE-3674-0344-A709-2F60094175C7}" dt="2024-05-25T02:45:53.932" v="1629" actId="478"/>
          <ac:picMkLst>
            <pc:docMk/>
            <pc:sldMk cId="2646212585" sldId="544"/>
            <ac:picMk id="4" creationId="{E740D693-CDB7-98E3-628D-4422B0E6A41C}"/>
          </ac:picMkLst>
        </pc:picChg>
        <pc:picChg chg="del mod">
          <ac:chgData name="Omar Choudhry" userId="7e802f98-9170-4306-b59f-36dfa75ece39" providerId="ADAL" clId="{5E20AFDE-3674-0344-A709-2F60094175C7}" dt="2024-05-25T02:43:33.247" v="1602" actId="478"/>
          <ac:picMkLst>
            <pc:docMk/>
            <pc:sldMk cId="2646212585" sldId="544"/>
            <ac:picMk id="6" creationId="{5A9D18DF-7A8F-41AC-84EB-AD8ED02E50CF}"/>
          </ac:picMkLst>
        </pc:picChg>
        <pc:picChg chg="add mod">
          <ac:chgData name="Omar Choudhry" userId="7e802f98-9170-4306-b59f-36dfa75ece39" providerId="ADAL" clId="{5E20AFDE-3674-0344-A709-2F60094175C7}" dt="2024-05-25T02:44:44.300" v="1615" actId="14100"/>
          <ac:picMkLst>
            <pc:docMk/>
            <pc:sldMk cId="2646212585" sldId="544"/>
            <ac:picMk id="8" creationId="{ED52127A-55A9-2813-227D-AF019B997C16}"/>
          </ac:picMkLst>
        </pc:picChg>
        <pc:picChg chg="add del mod">
          <ac:chgData name="Omar Choudhry" userId="7e802f98-9170-4306-b59f-36dfa75ece39" providerId="ADAL" clId="{5E20AFDE-3674-0344-A709-2F60094175C7}" dt="2024-05-25T02:45:53.932" v="1629" actId="478"/>
          <ac:picMkLst>
            <pc:docMk/>
            <pc:sldMk cId="2646212585" sldId="544"/>
            <ac:picMk id="9" creationId="{6EF6F8B5-0C8C-F2CE-358D-48F41851AFAE}"/>
          </ac:picMkLst>
        </pc:picChg>
        <pc:picChg chg="add mod">
          <ac:chgData name="Omar Choudhry" userId="7e802f98-9170-4306-b59f-36dfa75ece39" providerId="ADAL" clId="{5E20AFDE-3674-0344-A709-2F60094175C7}" dt="2024-05-25T02:45:20.259" v="1623"/>
          <ac:picMkLst>
            <pc:docMk/>
            <pc:sldMk cId="2646212585" sldId="544"/>
            <ac:picMk id="10" creationId="{BE2D6723-7EC0-898C-5714-27DA1BD2CEEB}"/>
          </ac:picMkLst>
        </pc:picChg>
        <pc:picChg chg="add mod">
          <ac:chgData name="Omar Choudhry" userId="7e802f98-9170-4306-b59f-36dfa75ece39" providerId="ADAL" clId="{5E20AFDE-3674-0344-A709-2F60094175C7}" dt="2024-05-25T13:25:27.300" v="1665" actId="1076"/>
          <ac:picMkLst>
            <pc:docMk/>
            <pc:sldMk cId="2646212585" sldId="544"/>
            <ac:picMk id="11" creationId="{818E7BDD-BA55-CB92-0BC0-32A53F5EA88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d27230959_2_8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gdd27230959_2_8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4" name="Google Shape;174;gdd27230959_2_8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dk1"/>
              </a:buClr>
              <a:buSzPts val="1200"/>
              <a:buFont typeface="Calibri"/>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d27230959_2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dd27230959_2_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GB" i="1" dirty="0">
                <a:effectLst/>
                <a:latin typeface="Helvetica" pitchFamily="2" charset="0"/>
              </a:rPr>
              <a:t>This is the 8th annual collaboration between Mawhiba and Oxmedica, a testament to the</a:t>
            </a:r>
            <a:endParaRPr lang="en-GB" dirty="0">
              <a:effectLst/>
              <a:latin typeface="Helvetica" pitchFamily="2" charset="0"/>
            </a:endParaRPr>
          </a:p>
          <a:p>
            <a:r>
              <a:rPr lang="en-GB" i="1" dirty="0">
                <a:effectLst/>
                <a:latin typeface="Helvetica" pitchFamily="2" charset="0"/>
              </a:rPr>
              <a:t>exclusivity and prestige of our flagship summer program. Held in the Kingdom of Saudi Arabia</a:t>
            </a:r>
            <a:endParaRPr lang="en-GB" dirty="0">
              <a:effectLst/>
              <a:latin typeface="Helvetica" pitchFamily="2" charset="0"/>
            </a:endParaRPr>
          </a:p>
          <a:p>
            <a:r>
              <a:rPr lang="en-GB" i="1" dirty="0">
                <a:effectLst/>
                <a:latin typeface="Helvetica" pitchFamily="2" charset="0"/>
              </a:rPr>
              <a:t>since 2016, this year's program boasts a record number of enrolled students, approximately</a:t>
            </a:r>
            <a:endParaRPr lang="en-GB" dirty="0">
              <a:effectLst/>
              <a:latin typeface="Helvetica" pitchFamily="2" charset="0"/>
            </a:endParaRPr>
          </a:p>
          <a:p>
            <a:r>
              <a:rPr lang="en-GB" i="1" dirty="0">
                <a:effectLst/>
                <a:latin typeface="Helvetica" pitchFamily="2" charset="0"/>
              </a:rPr>
              <a:t>500 across the male and female programs. As students, you are not just participants, but part</a:t>
            </a:r>
            <a:endParaRPr lang="en-GB" dirty="0">
              <a:effectLst/>
              <a:latin typeface="Helvetica" pitchFamily="2" charset="0"/>
            </a:endParaRPr>
          </a:p>
          <a:p>
            <a:r>
              <a:rPr lang="en-GB" i="1" dirty="0">
                <a:effectLst/>
                <a:latin typeface="Helvetica" pitchFamily="2" charset="0"/>
              </a:rPr>
              <a:t>of an elite group within the top 1% of aspirational and ambitious high school students. Mawhiba</a:t>
            </a:r>
            <a:endParaRPr lang="en-GB" dirty="0">
              <a:effectLst/>
              <a:latin typeface="Helvetica" pitchFamily="2"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i="1" dirty="0">
                <a:effectLst/>
                <a:latin typeface="Helvetica" pitchFamily="2" charset="0"/>
              </a:rPr>
              <a:t>is a programme established by King Saud’s (</a:t>
            </a:r>
            <a:r>
              <a:rPr lang="en-GB" i="1" dirty="0" err="1">
                <a:effectLst/>
                <a:latin typeface="Helvetica" pitchFamily="2" charset="0"/>
              </a:rPr>
              <a:t>rahimahullah</a:t>
            </a:r>
            <a:r>
              <a:rPr lang="en-GB" i="1" dirty="0">
                <a:effectLst/>
                <a:latin typeface="Helvetica" pitchFamily="2" charset="0"/>
              </a:rPr>
              <a:t>) Education is a cornerstone of Prince Salman’</a:t>
            </a:r>
            <a:r>
              <a:rPr lang="en-GB" i="0" dirty="0">
                <a:effectLst/>
                <a:latin typeface="Helvetica" pitchFamily="2" charset="0"/>
              </a:rPr>
              <a:t>  (</a:t>
            </a:r>
            <a:r>
              <a:rPr lang="en-GB" i="0" dirty="0" err="1">
                <a:effectLst/>
                <a:latin typeface="Helvetica" pitchFamily="2" charset="0"/>
              </a:rPr>
              <a:t>hafidhahullah</a:t>
            </a:r>
            <a:r>
              <a:rPr lang="en-GB" i="0" dirty="0">
                <a:effectLst/>
                <a:latin typeface="Helvetica" pitchFamily="2" charset="0"/>
              </a:rPr>
              <a:t>)</a:t>
            </a:r>
            <a:r>
              <a:rPr lang="ar-SA" dirty="0">
                <a:solidFill>
                  <a:srgbClr val="000000"/>
                </a:solidFill>
                <a:effectLst/>
                <a:latin typeface=".SF NS"/>
                <a:cs typeface="Geeza Pro" panose="02000400000000000000" pitchFamily="2" charset="-78"/>
              </a:rPr>
              <a:t> </a:t>
            </a:r>
            <a:endParaRPr lang="ar-SA" dirty="0">
              <a:solidFill>
                <a:srgbClr val="000000"/>
              </a:solidFill>
              <a:effectLst/>
              <a:latin typeface="Geeza Pro" panose="02000400000000000000" pitchFamily="2" charset="-78"/>
              <a:cs typeface="Geeza Pro" panose="02000400000000000000" pitchFamily="2" charset="-78"/>
            </a:endParaRPr>
          </a:p>
          <a:p>
            <a:r>
              <a:rPr lang="en-GB" i="1">
                <a:effectLst/>
                <a:latin typeface="Helvetica" pitchFamily="2" charset="0"/>
              </a:rPr>
              <a:t>Vision </a:t>
            </a:r>
            <a:r>
              <a:rPr lang="en-GB" i="1" dirty="0">
                <a:effectLst/>
                <a:latin typeface="Helvetica" pitchFamily="2" charset="0"/>
              </a:rPr>
              <a:t>2030, and this program is a key part of it. A core ambition of Vision 2030 is to</a:t>
            </a:r>
            <a:endParaRPr lang="en-GB" dirty="0">
              <a:effectLst/>
              <a:latin typeface="Helvetica" pitchFamily="2" charset="0"/>
            </a:endParaRPr>
          </a:p>
          <a:p>
            <a:r>
              <a:rPr lang="en-GB" i="1" dirty="0">
                <a:effectLst/>
                <a:latin typeface="Helvetica" pitchFamily="2" charset="0"/>
              </a:rPr>
              <a:t>build an independent economy away from the petroleum industry. Part of that is to educate</a:t>
            </a:r>
            <a:endParaRPr lang="en-GB" dirty="0">
              <a:effectLst/>
              <a:latin typeface="Helvetica" pitchFamily="2" charset="0"/>
            </a:endParaRPr>
          </a:p>
          <a:p>
            <a:r>
              <a:rPr lang="en-GB" i="1" dirty="0">
                <a:effectLst/>
                <a:latin typeface="Helvetica" pitchFamily="2" charset="0"/>
              </a:rPr>
              <a:t>children to grow up to have thriving businesses and careers in wider industries – of which</a:t>
            </a:r>
            <a:endParaRPr lang="en-GB" dirty="0">
              <a:effectLst/>
              <a:latin typeface="Helvetica" pitchFamily="2" charset="0"/>
            </a:endParaRPr>
          </a:p>
          <a:p>
            <a:r>
              <a:rPr lang="en-GB" i="1" dirty="0">
                <a:effectLst/>
                <a:latin typeface="Helvetica" pitchFamily="2" charset="0"/>
              </a:rPr>
              <a:t>education is an integral foundation.</a:t>
            </a:r>
            <a:endParaRPr lang="en-GB" dirty="0">
              <a:effectLst/>
              <a:latin typeface="Helvetica" pitchFamily="2" charset="0"/>
            </a:endParaRPr>
          </a:p>
          <a:p>
            <a:r>
              <a:rPr lang="en-GB" i="1" dirty="0">
                <a:effectLst/>
                <a:latin typeface="Helvetica" pitchFamily="2" charset="0"/>
              </a:rPr>
              <a:t>As part of Oxmedica, we are committed to making a lasting impact on STEM (scientific,</a:t>
            </a:r>
            <a:endParaRPr lang="en-GB" dirty="0">
              <a:effectLst/>
              <a:latin typeface="Helvetica" pitchFamily="2" charset="0"/>
            </a:endParaRPr>
          </a:p>
          <a:p>
            <a:r>
              <a:rPr lang="en-GB" i="1" dirty="0">
                <a:effectLst/>
                <a:latin typeface="Helvetica" pitchFamily="2" charset="0"/>
              </a:rPr>
              <a:t>technological, engineering, and mathematical) knowledge. We aim to inspire the next</a:t>
            </a:r>
            <a:endParaRPr lang="en-GB" dirty="0">
              <a:effectLst/>
              <a:latin typeface="Helvetica" pitchFamily="2" charset="0"/>
            </a:endParaRPr>
          </a:p>
          <a:p>
            <a:r>
              <a:rPr lang="en-GB" i="1" dirty="0">
                <a:effectLst/>
                <a:latin typeface="Helvetica" pitchFamily="2" charset="0"/>
              </a:rPr>
              <a:t>generation and offer them a unique experience that will shape their future. We are a global</a:t>
            </a:r>
            <a:endParaRPr lang="en-GB" dirty="0">
              <a:effectLst/>
              <a:latin typeface="Helvetica" pitchFamily="2" charset="0"/>
            </a:endParaRPr>
          </a:p>
          <a:p>
            <a:r>
              <a:rPr lang="en-GB" i="1" dirty="0">
                <a:effectLst/>
                <a:latin typeface="Helvetica" pitchFamily="2" charset="0"/>
              </a:rPr>
              <a:t>team of experienced academic, research, and career professionals. This will be a high-intensity,</a:t>
            </a:r>
            <a:endParaRPr lang="en-GB" dirty="0">
              <a:effectLst/>
              <a:latin typeface="Helvetica" pitchFamily="2" charset="0"/>
            </a:endParaRPr>
          </a:p>
          <a:p>
            <a:r>
              <a:rPr lang="en-GB" i="1" dirty="0">
                <a:effectLst/>
                <a:latin typeface="Helvetica" pitchFamily="2" charset="0"/>
              </a:rPr>
              <a:t>bespoke academic program aimed at aspirational high school students spanning an extremely</a:t>
            </a:r>
            <a:endParaRPr lang="en-GB" dirty="0">
              <a:effectLst/>
              <a:latin typeface="Helvetica" pitchFamily="2" charset="0"/>
            </a:endParaRPr>
          </a:p>
          <a:p>
            <a:r>
              <a:rPr lang="en-GB" i="1" dirty="0">
                <a:effectLst/>
                <a:latin typeface="Helvetica" pitchFamily="2" charset="0"/>
              </a:rPr>
              <a:t>important core STEM discipline – Cybersecurity and Cryptography. You will not only gain</a:t>
            </a:r>
            <a:endParaRPr lang="en-GB" dirty="0">
              <a:effectLst/>
              <a:latin typeface="Helvetica" pitchFamily="2" charset="0"/>
            </a:endParaRPr>
          </a:p>
          <a:p>
            <a:r>
              <a:rPr lang="en-GB" i="1" dirty="0">
                <a:effectLst/>
                <a:latin typeface="Helvetica" pitchFamily="2" charset="0"/>
              </a:rPr>
              <a:t>theoretical knowledge but also have a series of immersive, impactful and academically rigorous</a:t>
            </a:r>
            <a:endParaRPr lang="en-GB" dirty="0">
              <a:effectLst/>
              <a:latin typeface="Helvetica" pitchFamily="2" charset="0"/>
            </a:endParaRPr>
          </a:p>
          <a:p>
            <a:r>
              <a:rPr lang="en-GB" i="1" dirty="0">
                <a:effectLst/>
                <a:latin typeface="Helvetica" pitchFamily="2" charset="0"/>
              </a:rPr>
              <a:t>lectures and workshops specially designed to enhance every student's personal character and</a:t>
            </a:r>
            <a:endParaRPr lang="en-GB" dirty="0">
              <a:effectLst/>
              <a:latin typeface="Helvetica" pitchFamily="2" charset="0"/>
            </a:endParaRPr>
          </a:p>
          <a:p>
            <a:r>
              <a:rPr lang="en-GB" i="1" dirty="0">
                <a:effectLst/>
                <a:latin typeface="Helvetica" pitchFamily="2" charset="0"/>
              </a:rPr>
              <a:t>subject knowledge, setting you up for a successful future in the field.</a:t>
            </a:r>
            <a:endParaRPr lang="en-GB" dirty="0">
              <a:effectLst/>
              <a:latin typeface="Helvetica" pitchFamily="2" charset="0"/>
            </a:endParaRPr>
          </a:p>
          <a:p>
            <a:r>
              <a:rPr lang="en-GB" i="1" dirty="0">
                <a:effectLst/>
                <a:latin typeface="Helvetica" pitchFamily="2" charset="0"/>
              </a:rPr>
              <a:t>Through Mawhiba, you will have a teaching assistant who will assist throughout this</a:t>
            </a:r>
            <a:endParaRPr lang="en-GB" dirty="0">
              <a:effectLst/>
              <a:latin typeface="Helvetica" pitchFamily="2" charset="0"/>
            </a:endParaRPr>
          </a:p>
          <a:p>
            <a:r>
              <a:rPr lang="en-GB" i="1" dirty="0">
                <a:effectLst/>
                <a:latin typeface="Helvetica" pitchFamily="2" charset="0"/>
              </a:rPr>
              <a:t>programme. They will assist with lessons, field trips, and equipment planning. You will also</a:t>
            </a:r>
            <a:endParaRPr lang="en-GB" dirty="0">
              <a:effectLst/>
              <a:latin typeface="Helvetica" pitchFamily="2" charset="0"/>
            </a:endParaRPr>
          </a:p>
          <a:p>
            <a:r>
              <a:rPr lang="en-GB" i="1" dirty="0">
                <a:effectLst/>
                <a:latin typeface="Helvetica" pitchFamily="2" charset="0"/>
              </a:rPr>
              <a:t>have a residential assistant (between each student group of 8-10 students). They are university</a:t>
            </a:r>
            <a:endParaRPr lang="en-GB" dirty="0">
              <a:effectLst/>
              <a:latin typeface="Helvetica" pitchFamily="2" charset="0"/>
            </a:endParaRPr>
          </a:p>
          <a:p>
            <a:r>
              <a:rPr lang="en-GB" i="1" dirty="0">
                <a:effectLst/>
                <a:latin typeface="Helvetica" pitchFamily="2" charset="0"/>
              </a:rPr>
              <a:t>students who will help manage logistics such as getting to/from classrooms and restaurants,</a:t>
            </a:r>
            <a:endParaRPr lang="en-GB" dirty="0">
              <a:effectLst/>
              <a:latin typeface="Helvetica" pitchFamily="2" charset="0"/>
            </a:endParaRPr>
          </a:p>
          <a:p>
            <a:r>
              <a:rPr lang="en-GB" i="1" dirty="0">
                <a:effectLst/>
                <a:latin typeface="Helvetica" pitchFamily="2" charset="0"/>
              </a:rPr>
              <a:t>dealing with accommodation matters, checking in, and any enrichment and weekend activities.</a:t>
            </a:r>
            <a:endParaRPr lang="en-GB" dirty="0">
              <a:effectLst/>
              <a:latin typeface="Helvetica" pitchFamily="2" charset="0"/>
            </a:endParaRPr>
          </a:p>
          <a:p>
            <a:pPr marL="0" lvl="0" indent="0" algn="l" rtl="0">
              <a:spcBef>
                <a:spcPts val="0"/>
              </a:spcBef>
              <a:spcAft>
                <a:spcPts val="0"/>
              </a:spcAft>
              <a:buNone/>
            </a:pPr>
            <a:endParaRPr lang="en-GB" dirty="0"/>
          </a:p>
          <a:p>
            <a:pPr marL="0" lvl="0" indent="0" algn="l" rtl="0">
              <a:spcBef>
                <a:spcPts val="0"/>
              </a:spcBef>
              <a:spcAft>
                <a:spcPts val="0"/>
              </a:spcAft>
              <a:buNone/>
            </a:pPr>
            <a:r>
              <a:rPr lang="en-GB" b="1" dirty="0"/>
              <a:t>Teaching Pedagogies</a:t>
            </a:r>
          </a:p>
          <a:p>
            <a:r>
              <a:rPr lang="en-GB" i="1" dirty="0">
                <a:effectLst/>
                <a:latin typeface="Helvetica" pitchFamily="2" charset="0"/>
              </a:rPr>
              <a:t>We expect you as students, individually and collectively, to be well-mannered and </a:t>
            </a:r>
            <a:r>
              <a:rPr lang="en-GB" i="1" dirty="0" err="1">
                <a:effectLst/>
                <a:latin typeface="Helvetica" pitchFamily="2" charset="0"/>
              </a:rPr>
              <a:t>wellbehaved</a:t>
            </a:r>
            <a:r>
              <a:rPr lang="en-GB" i="1" dirty="0">
                <a:effectLst/>
                <a:latin typeface="Helvetica" pitchFamily="2" charset="0"/>
              </a:rPr>
              <a:t>,</a:t>
            </a:r>
            <a:endParaRPr lang="en-GB" dirty="0">
              <a:effectLst/>
              <a:latin typeface="Helvetica" pitchFamily="2" charset="0"/>
            </a:endParaRPr>
          </a:p>
          <a:p>
            <a:r>
              <a:rPr lang="en-GB" i="1" dirty="0">
                <a:effectLst/>
                <a:latin typeface="Helvetica" pitchFamily="2" charset="0"/>
              </a:rPr>
              <a:t>trying your best to do the work to the best of your ability. We expect you to listen</a:t>
            </a:r>
            <a:endParaRPr lang="en-GB" dirty="0">
              <a:effectLst/>
              <a:latin typeface="Helvetica" pitchFamily="2" charset="0"/>
            </a:endParaRPr>
          </a:p>
          <a:p>
            <a:r>
              <a:rPr lang="en-GB" i="1" dirty="0">
                <a:effectLst/>
                <a:latin typeface="Helvetica" pitchFamily="2" charset="0"/>
              </a:rPr>
              <a:t>when tutors and instructors speak and only speak when instructed. There will be no assigned</a:t>
            </a:r>
            <a:endParaRPr lang="en-GB" dirty="0">
              <a:effectLst/>
              <a:latin typeface="Helvetica" pitchFamily="2" charset="0"/>
            </a:endParaRPr>
          </a:p>
          <a:p>
            <a:r>
              <a:rPr lang="en-GB" i="1" dirty="0">
                <a:effectLst/>
                <a:latin typeface="Helvetica" pitchFamily="2" charset="0"/>
              </a:rPr>
              <a:t>homework – please maintain a good work/life balance, and there is no need to do extra work</a:t>
            </a:r>
            <a:endParaRPr lang="en-GB" dirty="0">
              <a:effectLst/>
              <a:latin typeface="Helvetica" pitchFamily="2" charset="0"/>
            </a:endParaRPr>
          </a:p>
          <a:p>
            <a:r>
              <a:rPr lang="en-GB" i="1" dirty="0">
                <a:effectLst/>
                <a:latin typeface="Helvetica" pitchFamily="2" charset="0"/>
              </a:rPr>
              <a:t>outside of the classroom.</a:t>
            </a:r>
            <a:endParaRPr lang="en-GB" dirty="0">
              <a:effectLst/>
              <a:latin typeface="Helvetica" pitchFamily="2" charset="0"/>
            </a:endParaRPr>
          </a:p>
          <a:p>
            <a:r>
              <a:rPr lang="en-GB" i="1" dirty="0">
                <a:effectLst/>
                <a:latin typeface="Helvetica" pitchFamily="2" charset="0"/>
              </a:rPr>
              <a:t>Lectures will not be very long unless necessary. There will be many substantial activities – lab</a:t>
            </a:r>
            <a:endParaRPr lang="en-GB" dirty="0">
              <a:effectLst/>
              <a:latin typeface="Helvetica" pitchFamily="2" charset="0"/>
            </a:endParaRPr>
          </a:p>
          <a:p>
            <a:r>
              <a:rPr lang="en-GB" i="1" dirty="0">
                <a:effectLst/>
                <a:latin typeface="Helvetica" pitchFamily="2" charset="0"/>
              </a:rPr>
              <a:t>work, demonstrations, group discussions, competitions, creative work, debates, workshops</a:t>
            </a:r>
            <a:endParaRPr lang="en-GB" dirty="0">
              <a:effectLst/>
              <a:latin typeface="Helvetica" pitchFamily="2" charset="0"/>
            </a:endParaRPr>
          </a:p>
          <a:p>
            <a:r>
              <a:rPr lang="en-GB" i="1" dirty="0">
                <a:effectLst/>
                <a:latin typeface="Helvetica" pitchFamily="2" charset="0"/>
              </a:rPr>
              <a:t>and potentially a guest lecture. You are expected to engage in scheduled debates, complete</a:t>
            </a:r>
            <a:endParaRPr lang="en-GB" dirty="0">
              <a:effectLst/>
              <a:latin typeface="Helvetica" pitchFamily="2" charset="0"/>
            </a:endParaRPr>
          </a:p>
          <a:p>
            <a:r>
              <a:rPr lang="en-GB" i="1" dirty="0">
                <a:effectLst/>
                <a:latin typeface="Helvetica" pitchFamily="2" charset="0"/>
              </a:rPr>
              <a:t>worksheets, pay attention to and make notes to lectures, present in group and individual</a:t>
            </a:r>
            <a:endParaRPr lang="en-GB" dirty="0">
              <a:effectLst/>
              <a:latin typeface="Helvetica" pitchFamily="2" charset="0"/>
            </a:endParaRPr>
          </a:p>
          <a:p>
            <a:r>
              <a:rPr lang="en-GB" i="1" dirty="0">
                <a:effectLst/>
                <a:latin typeface="Helvetica" pitchFamily="2" charset="0"/>
              </a:rPr>
              <a:t>presentations, and ask questions in question-and-answer sessions. Lessons will always end with</a:t>
            </a:r>
            <a:endParaRPr lang="en-GB" dirty="0">
              <a:effectLst/>
              <a:latin typeface="Helvetica" pitchFamily="2" charset="0"/>
            </a:endParaRPr>
          </a:p>
          <a:p>
            <a:r>
              <a:rPr lang="en-GB" i="1" dirty="0">
                <a:effectLst/>
                <a:latin typeface="Helvetica" pitchFamily="2" charset="0"/>
              </a:rPr>
              <a:t>key messages and learning points. Regarding classroom management, please be prompt and</a:t>
            </a:r>
            <a:endParaRPr lang="en-GB" dirty="0">
              <a:effectLst/>
              <a:latin typeface="Helvetica" pitchFamily="2" charset="0"/>
            </a:endParaRPr>
          </a:p>
          <a:p>
            <a:r>
              <a:rPr lang="en-GB" i="1" dirty="0">
                <a:effectLst/>
                <a:latin typeface="Helvetica" pitchFamily="2" charset="0"/>
              </a:rPr>
              <a:t>punctual. Breaks will be provided where necessary.</a:t>
            </a:r>
            <a:endParaRPr lang="en-GB" dirty="0">
              <a:effectLst/>
              <a:latin typeface="Helvetica" pitchFamily="2" charset="0"/>
            </a:endParaRPr>
          </a:p>
          <a:p>
            <a:r>
              <a:rPr lang="en-GB" i="1" dirty="0">
                <a:effectLst/>
                <a:latin typeface="Helvetica" pitchFamily="2" charset="0"/>
              </a:rPr>
              <a:t>The focus is on having a clear trajectory and strong motivation from the outset. The goal is</a:t>
            </a:r>
            <a:endParaRPr lang="en-GB" dirty="0">
              <a:effectLst/>
              <a:latin typeface="Helvetica" pitchFamily="2" charset="0"/>
            </a:endParaRPr>
          </a:p>
          <a:p>
            <a:r>
              <a:rPr lang="en-GB" i="1" dirty="0">
                <a:effectLst/>
                <a:latin typeface="Helvetica" pitchFamily="2" charset="0"/>
              </a:rPr>
              <a:t>not to impart as much theoretical knowledge as possible but on skills, building in practical and</a:t>
            </a:r>
            <a:endParaRPr lang="en-GB" dirty="0">
              <a:effectLst/>
              <a:latin typeface="Helvetica" pitchFamily="2" charset="0"/>
            </a:endParaRPr>
          </a:p>
          <a:p>
            <a:r>
              <a:rPr lang="en-GB" i="1" dirty="0">
                <a:effectLst/>
                <a:latin typeface="Helvetica" pitchFamily="2" charset="0"/>
              </a:rPr>
              <a:t>applied elements where possible. We aim to inspire, intrigue, and encourage dialogue in one</a:t>
            </a:r>
            <a:endParaRPr lang="en-GB" dirty="0">
              <a:effectLst/>
              <a:latin typeface="Helvetica" pitchFamily="2" charset="0"/>
            </a:endParaRPr>
          </a:p>
          <a:p>
            <a:r>
              <a:rPr lang="en-GB" i="1" dirty="0">
                <a:effectLst/>
                <a:latin typeface="Helvetica" pitchFamily="2" charset="0"/>
              </a:rPr>
              <a:t>of the most forefront fields in the tech world.</a:t>
            </a:r>
          </a:p>
          <a:p>
            <a:endParaRPr lang="en-GB" i="1" dirty="0">
              <a:effectLst/>
              <a:latin typeface="Helvetica" pitchFamily="2" charset="0"/>
            </a:endParaRPr>
          </a:p>
          <a:p>
            <a:r>
              <a:rPr lang="en-GB" b="1" i="0" dirty="0">
                <a:effectLst/>
                <a:latin typeface="Helvetica" pitchFamily="2" charset="0"/>
              </a:rPr>
              <a:t>Timetable</a:t>
            </a:r>
          </a:p>
          <a:p>
            <a:r>
              <a:rPr lang="en-GB" b="0" dirty="0">
                <a:effectLst/>
                <a:latin typeface="Helvetica" pitchFamily="2" charset="0"/>
              </a:rPr>
              <a:t>3.5 hours x 12 days + 2 hours x 1 day = 44 hours</a:t>
            </a:r>
          </a:p>
          <a:p>
            <a:r>
              <a:rPr lang="en-GB" b="0" dirty="0">
                <a:effectLst/>
                <a:latin typeface="Helvetica" pitchFamily="2" charset="0"/>
              </a:rPr>
              <a:t>30 core topics, 9 specialist topics, 3.5 field trip, 0.5 course survey, 1 intro</a:t>
            </a:r>
          </a:p>
          <a:p>
            <a:pPr marL="0" lvl="0" indent="0" algn="l" rtl="0">
              <a:spcBef>
                <a:spcPts val="0"/>
              </a:spcBef>
              <a:spcAft>
                <a:spcPts val="0"/>
              </a:spcAft>
              <a:buNone/>
            </a:pPr>
            <a:endParaRPr dirty="0"/>
          </a:p>
        </p:txBody>
      </p:sp>
      <p:sp>
        <p:nvSpPr>
          <p:cNvPr id="182" name="Google Shape;182;gdd27230959_2_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Helvetica" pitchFamily="2" charset="0"/>
              </a:rPr>
              <a:t>In addition to academic learning, you will also have an opportunity to attend an MBA Bootcamp</a:t>
            </a:r>
            <a:endParaRPr lang="en-GB" dirty="0">
              <a:effectLst/>
              <a:latin typeface="Helvetica" pitchFamily="2" charset="0"/>
            </a:endParaRPr>
          </a:p>
          <a:p>
            <a:r>
              <a:rPr lang="en-GB" i="1" dirty="0">
                <a:effectLst/>
                <a:latin typeface="Helvetica" pitchFamily="2" charset="0"/>
              </a:rPr>
              <a:t>and Tech Summit. </a:t>
            </a:r>
          </a:p>
          <a:p>
            <a:endParaRPr lang="en-GB" i="1" dirty="0">
              <a:effectLst/>
              <a:latin typeface="Helvetica" pitchFamily="2" charset="0"/>
            </a:endParaRPr>
          </a:p>
          <a:p>
            <a:r>
              <a:rPr lang="en-GB" i="1" dirty="0">
                <a:effectLst/>
                <a:latin typeface="Helvetica" pitchFamily="2" charset="0"/>
              </a:rPr>
              <a:t>The MBA Bootcamp focuses on turning scientific discoveries into useful technologies,</a:t>
            </a:r>
            <a:endParaRPr lang="en-GB" dirty="0">
              <a:effectLst/>
              <a:latin typeface="Helvetica" pitchFamily="2" charset="0"/>
            </a:endParaRPr>
          </a:p>
          <a:p>
            <a:r>
              <a:rPr lang="en-GB" i="1" dirty="0">
                <a:effectLst/>
                <a:latin typeface="Helvetica" pitchFamily="2" charset="0"/>
              </a:rPr>
              <a:t>mastering interconnected fields, and identifying critical problems that need to be solved. It will</a:t>
            </a:r>
            <a:endParaRPr lang="en-GB" dirty="0">
              <a:effectLst/>
              <a:latin typeface="Helvetica" pitchFamily="2" charset="0"/>
            </a:endParaRPr>
          </a:p>
          <a:p>
            <a:r>
              <a:rPr lang="en-GB" i="1" dirty="0">
                <a:effectLst/>
                <a:latin typeface="Helvetica" pitchFamily="2" charset="0"/>
              </a:rPr>
              <a:t>also focus on utilising key themes from leading MBA programs (e.g., the Harvard MBA case</a:t>
            </a:r>
            <a:endParaRPr lang="en-GB" dirty="0">
              <a:effectLst/>
              <a:latin typeface="Helvetica" pitchFamily="2" charset="0"/>
            </a:endParaRPr>
          </a:p>
          <a:p>
            <a:r>
              <a:rPr lang="en-GB" i="1" dirty="0">
                <a:effectLst/>
                <a:latin typeface="Helvetica" pitchFamily="2" charset="0"/>
              </a:rPr>
              <a:t>method), varied topics, and quick acquisition and understanding of key business concepts.</a:t>
            </a:r>
            <a:endParaRPr lang="en-GB" dirty="0">
              <a:effectLst/>
              <a:latin typeface="Helvetica" pitchFamily="2" charset="0"/>
            </a:endParaRPr>
          </a:p>
          <a:p>
            <a:endParaRPr lang="en-US" dirty="0"/>
          </a:p>
          <a:p>
            <a:r>
              <a:rPr lang="en-GB" i="1" dirty="0">
                <a:effectLst/>
                <a:latin typeface="Helvetica" pitchFamily="2" charset="0"/>
              </a:rPr>
              <a:t>The MBA Bootcamp will be on Saturday, July 6, during Week 1</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2662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Helvetica" pitchFamily="2" charset="0"/>
              </a:rPr>
              <a:t>The Tech Summit addresses the foremost relevant tech themes today: AI,</a:t>
            </a:r>
            <a:endParaRPr lang="en-GB" dirty="0">
              <a:effectLst/>
              <a:latin typeface="Helvetica" pitchFamily="2" charset="0"/>
            </a:endParaRPr>
          </a:p>
          <a:p>
            <a:r>
              <a:rPr lang="en-GB" i="1" dirty="0">
                <a:effectLst/>
                <a:latin typeface="Helvetica" pitchFamily="2" charset="0"/>
              </a:rPr>
              <a:t>disruptive technologies, ethics and policy-making, impact on sustainability, and maximum</a:t>
            </a:r>
            <a:endParaRPr lang="en-GB" dirty="0">
              <a:effectLst/>
              <a:latin typeface="Helvetica" pitchFamily="2" charset="0"/>
            </a:endParaRPr>
          </a:p>
          <a:p>
            <a:r>
              <a:rPr lang="en-GB" i="1" dirty="0">
                <a:effectLst/>
                <a:latin typeface="Helvetica" pitchFamily="2" charset="0"/>
              </a:rPr>
              <a:t>exposure to crucial tech issues and innovations in diverse fields.</a:t>
            </a:r>
            <a:endParaRPr lang="en-GB" dirty="0">
              <a:effectLst/>
              <a:latin typeface="Helvetica" pitchFamily="2" charset="0"/>
            </a:endParaRPr>
          </a:p>
          <a:p>
            <a:r>
              <a:rPr lang="en-GB" i="1" dirty="0">
                <a:effectLst/>
                <a:latin typeface="Helvetica" pitchFamily="2" charset="0"/>
              </a:rPr>
              <a:t>As your tutor, I will deliver a talk at the Tech Summit, “A New Age Of Fabrication”. I will hope</a:t>
            </a:r>
            <a:endParaRPr lang="en-GB" dirty="0">
              <a:effectLst/>
              <a:latin typeface="Helvetica" pitchFamily="2" charset="0"/>
            </a:endParaRPr>
          </a:p>
          <a:p>
            <a:r>
              <a:rPr lang="en-GB" i="1" dirty="0">
                <a:effectLst/>
                <a:latin typeface="Helvetica" pitchFamily="2" charset="0"/>
              </a:rPr>
              <a:t>to cover 3 main topics: Fake News (how AI algorithms can generate realistic but entirely</a:t>
            </a:r>
            <a:r>
              <a:rPr lang="en-GB" i="0" dirty="0">
                <a:effectLst/>
                <a:latin typeface="Helvetica" pitchFamily="2" charset="0"/>
              </a:rPr>
              <a:t> </a:t>
            </a:r>
          </a:p>
          <a:p>
            <a:r>
              <a:rPr lang="en-GB" i="1" dirty="0">
                <a:effectLst/>
                <a:latin typeface="Helvetica" pitchFamily="2" charset="0"/>
              </a:rPr>
              <a:t>fabricated news articles and videos, influencing public opinion and potentially swaying</a:t>
            </a:r>
            <a:endParaRPr lang="en-GB" dirty="0">
              <a:effectLst/>
              <a:latin typeface="Helvetica" pitchFamily="2" charset="0"/>
            </a:endParaRPr>
          </a:p>
          <a:p>
            <a:r>
              <a:rPr lang="en-GB" i="1" dirty="0">
                <a:effectLst/>
                <a:latin typeface="Helvetica" pitchFamily="2" charset="0"/>
              </a:rPr>
              <a:t>elections), Social Media Echo Chambers (amplification of misinformation and creating polarised</a:t>
            </a:r>
            <a:endParaRPr lang="en-GB" dirty="0">
              <a:effectLst/>
              <a:latin typeface="Helvetica" pitchFamily="2" charset="0"/>
            </a:endParaRPr>
          </a:p>
          <a:p>
            <a:r>
              <a:rPr lang="en-GB" i="1" dirty="0">
                <a:effectLst/>
                <a:latin typeface="Helvetica" pitchFamily="2" charset="0"/>
              </a:rPr>
              <a:t>communities) and Deepfakes (from explicit content to professional theft sand falsified religious</a:t>
            </a:r>
            <a:endParaRPr lang="en-GB" dirty="0">
              <a:effectLst/>
              <a:latin typeface="Helvetica" pitchFamily="2" charset="0"/>
            </a:endParaRPr>
          </a:p>
          <a:p>
            <a:r>
              <a:rPr lang="en-GB" i="1" dirty="0">
                <a:effectLst/>
                <a:latin typeface="Helvetica" pitchFamily="2" charset="0"/>
              </a:rPr>
              <a:t>verdicts)</a:t>
            </a:r>
            <a:endParaRPr lang="en-GB" dirty="0">
              <a:effectLst/>
              <a:latin typeface="Helvetica" pitchFamily="2" charset="0"/>
            </a:endParaRPr>
          </a:p>
          <a:p>
            <a:r>
              <a:rPr lang="en-GB" i="1" dirty="0">
                <a:effectLst/>
                <a:latin typeface="Helvetica" pitchFamily="2" charset="0"/>
              </a:rPr>
              <a:t>The Tech Summit on</a:t>
            </a:r>
            <a:r>
              <a:rPr lang="en-GB" i="0" dirty="0">
                <a:effectLst/>
                <a:latin typeface="Helvetica" pitchFamily="2" charset="0"/>
              </a:rPr>
              <a:t> </a:t>
            </a:r>
            <a:r>
              <a:rPr lang="en-GB" i="1" dirty="0">
                <a:effectLst/>
                <a:latin typeface="Helvetica" pitchFamily="2" charset="0"/>
              </a:rPr>
              <a:t>Saturday, July 13, during Week 2.</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0504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Helvetica" pitchFamily="2" charset="0"/>
              </a:rPr>
              <a:t>This course will introduce you to fundamental components of computer science with a</a:t>
            </a:r>
            <a:endParaRPr lang="en-GB" dirty="0">
              <a:effectLst/>
              <a:latin typeface="Helvetica" pitchFamily="2" charset="0"/>
            </a:endParaRPr>
          </a:p>
          <a:p>
            <a:r>
              <a:rPr lang="en-GB" i="1" dirty="0">
                <a:effectLst/>
                <a:latin typeface="Helvetica" pitchFamily="2" charset="0"/>
              </a:rPr>
              <a:t>particular focus on key tenets of cybersecurity and cryptography. Students will begin by</a:t>
            </a:r>
            <a:endParaRPr lang="en-GB" dirty="0">
              <a:effectLst/>
              <a:latin typeface="Helvetica" pitchFamily="2" charset="0"/>
            </a:endParaRPr>
          </a:p>
          <a:p>
            <a:r>
              <a:rPr lang="en-GB" i="1" dirty="0">
                <a:effectLst/>
                <a:latin typeface="Helvetica" pitchFamily="2" charset="0"/>
              </a:rPr>
              <a:t>understanding the basic language and architecture of computers, networks, and database</a:t>
            </a:r>
            <a:endParaRPr lang="en-GB" dirty="0">
              <a:effectLst/>
              <a:latin typeface="Helvetica" pitchFamily="2" charset="0"/>
            </a:endParaRPr>
          </a:p>
          <a:p>
            <a:r>
              <a:rPr lang="en-GB" i="1" dirty="0">
                <a:effectLst/>
                <a:latin typeface="Helvetica" pitchFamily="2" charset="0"/>
              </a:rPr>
              <a:t>systems and will investigate the different possible security threats that computer systems</a:t>
            </a:r>
            <a:endParaRPr lang="en-GB" dirty="0">
              <a:effectLst/>
              <a:latin typeface="Helvetica" pitchFamily="2" charset="0"/>
            </a:endParaRPr>
          </a:p>
          <a:p>
            <a:r>
              <a:rPr lang="en-GB" i="1" dirty="0">
                <a:effectLst/>
                <a:latin typeface="Helvetica" pitchFamily="2" charset="0"/>
              </a:rPr>
              <a:t>confront. You will consider what value your private data might hold for organisations and how</a:t>
            </a:r>
            <a:endParaRPr lang="en-GB" dirty="0">
              <a:effectLst/>
              <a:latin typeface="Helvetica" pitchFamily="2" charset="0"/>
            </a:endParaRPr>
          </a:p>
          <a:p>
            <a:r>
              <a:rPr lang="en-GB" i="1" dirty="0">
                <a:effectLst/>
                <a:latin typeface="Helvetica" pitchFamily="2" charset="0"/>
              </a:rPr>
              <a:t>organisations might use this data in nefarious ways without seeking your permission. Students</a:t>
            </a:r>
            <a:endParaRPr lang="en-GB" dirty="0">
              <a:effectLst/>
              <a:latin typeface="Helvetica" pitchFamily="2" charset="0"/>
            </a:endParaRPr>
          </a:p>
          <a:p>
            <a:r>
              <a:rPr lang="en-GB" i="1" dirty="0">
                <a:effectLst/>
                <a:latin typeface="Helvetica" pitchFamily="2" charset="0"/>
              </a:rPr>
              <a:t>will then look at social engineering techniques cybercriminals use to trick users into giving</a:t>
            </a:r>
            <a:endParaRPr lang="en-GB" dirty="0">
              <a:effectLst/>
              <a:latin typeface="Helvetica" pitchFamily="2" charset="0"/>
            </a:endParaRPr>
          </a:p>
          <a:p>
            <a:r>
              <a:rPr lang="en-GB" i="1" dirty="0">
                <a:effectLst/>
                <a:latin typeface="Helvetica" pitchFamily="2" charset="0"/>
              </a:rPr>
              <a:t>away their personal data. The course then turns its attention to more common cybercrimes</a:t>
            </a:r>
            <a:endParaRPr lang="en-GB" dirty="0">
              <a:effectLst/>
              <a:latin typeface="Helvetica" pitchFamily="2" charset="0"/>
            </a:endParaRPr>
          </a:p>
          <a:p>
            <a:r>
              <a:rPr lang="en-GB" i="1" dirty="0">
                <a:effectLst/>
                <a:latin typeface="Helvetica" pitchFamily="2" charset="0"/>
              </a:rPr>
              <a:t>such as hacking, DDoS attacks, and malware and considers methods to protect themselves</a:t>
            </a:r>
            <a:endParaRPr lang="en-GB" dirty="0">
              <a:effectLst/>
              <a:latin typeface="Helvetica" pitchFamily="2" charset="0"/>
            </a:endParaRPr>
          </a:p>
          <a:p>
            <a:r>
              <a:rPr lang="en-GB" i="1" dirty="0">
                <a:effectLst/>
                <a:latin typeface="Helvetica" pitchFamily="2" charset="0"/>
              </a:rPr>
              <a:t>and our networks against these attacks. You will also learn the basics of cryptography and how</a:t>
            </a:r>
            <a:endParaRPr lang="en-GB" dirty="0">
              <a:effectLst/>
              <a:latin typeface="Helvetica" pitchFamily="2" charset="0"/>
            </a:endParaRPr>
          </a:p>
          <a:p>
            <a:r>
              <a:rPr lang="en-GB" i="1" dirty="0">
                <a:effectLst/>
                <a:latin typeface="Helvetica" pitchFamily="2" charset="0"/>
              </a:rPr>
              <a:t>to encode and decode using ancient and modern cyphering techniques. Students will undergo</a:t>
            </a:r>
            <a:endParaRPr lang="en-GB" dirty="0">
              <a:effectLst/>
              <a:latin typeface="Helvetica" pitchFamily="2" charset="0"/>
            </a:endParaRPr>
          </a:p>
          <a:p>
            <a:r>
              <a:rPr lang="en-GB" i="1" dirty="0">
                <a:effectLst/>
                <a:latin typeface="Helvetica" pitchFamily="2" charset="0"/>
              </a:rPr>
              <a:t>regular individual/group-based class exercises to implement their learning in various cyber</a:t>
            </a:r>
            <a:endParaRPr lang="en-GB" dirty="0">
              <a:effectLst/>
              <a:latin typeface="Helvetica" pitchFamily="2" charset="0"/>
            </a:endParaRPr>
          </a:p>
          <a:p>
            <a:r>
              <a:rPr lang="en-GB" i="1" dirty="0">
                <a:effectLst/>
                <a:latin typeface="Helvetica" pitchFamily="2" charset="0"/>
              </a:rPr>
              <a:t>threat scenarios.</a:t>
            </a:r>
            <a:endParaRPr lang="en-GB" dirty="0">
              <a:effectLst/>
              <a:latin typeface="Helvetica" pitchFamily="2" charset="0"/>
            </a:endParaRPr>
          </a:p>
          <a:p>
            <a:endParaRPr lang="en-GB" dirty="0">
              <a:effectLst/>
              <a:latin typeface="Helvetica" pitchFamily="2" charset="0"/>
            </a:endParaRPr>
          </a:p>
          <a:p>
            <a:r>
              <a:rPr lang="en-GB" i="1" dirty="0">
                <a:effectLst/>
                <a:latin typeface="Helvetica" pitchFamily="2" charset="0"/>
              </a:rPr>
              <a:t>After taking this course, students will be able to:</a:t>
            </a:r>
            <a:endParaRPr lang="en-GB" dirty="0">
              <a:effectLst/>
              <a:latin typeface="Helvetica" pitchFamily="2" charset="0"/>
            </a:endParaRPr>
          </a:p>
          <a:p>
            <a:r>
              <a:rPr lang="en-GB" i="1" dirty="0">
                <a:effectLst/>
                <a:latin typeface="Helvetica" pitchFamily="2" charset="0"/>
              </a:rPr>
              <a:t>• Encrypt and decrypt messages using a variety of cyphering techniques</a:t>
            </a:r>
            <a:endParaRPr lang="en-GB" dirty="0">
              <a:effectLst/>
              <a:latin typeface="Helvetica" pitchFamily="2" charset="0"/>
            </a:endParaRPr>
          </a:p>
          <a:p>
            <a:r>
              <a:rPr lang="en-GB" i="1" dirty="0">
                <a:effectLst/>
                <a:latin typeface="Helvetica" pitchFamily="2" charset="0"/>
              </a:rPr>
              <a:t>• Describe the basic structure of computer networks and the most common ways in which</a:t>
            </a:r>
            <a:endParaRPr lang="en-GB" dirty="0">
              <a:effectLst/>
              <a:latin typeface="Helvetica" pitchFamily="2" charset="0"/>
            </a:endParaRPr>
          </a:p>
          <a:p>
            <a:r>
              <a:rPr lang="en-GB" i="1" dirty="0">
                <a:effectLst/>
                <a:latin typeface="Helvetica" pitchFamily="2" charset="0"/>
              </a:rPr>
              <a:t>these networks may be attacked</a:t>
            </a:r>
            <a:endParaRPr lang="en-GB" dirty="0">
              <a:effectLst/>
              <a:latin typeface="Helvetica" pitchFamily="2" charset="0"/>
            </a:endParaRPr>
          </a:p>
          <a:p>
            <a:r>
              <a:rPr lang="en-GB" i="1" dirty="0">
                <a:effectLst/>
                <a:latin typeface="Helvetica" pitchFamily="2" charset="0"/>
              </a:rPr>
              <a:t>• Code and debug simple cybersecurity software without assistance</a:t>
            </a:r>
            <a:endParaRPr lang="en-GB" dirty="0">
              <a:effectLst/>
              <a:latin typeface="Helvetica" pitchFamily="2" charset="0"/>
            </a:endParaRPr>
          </a:p>
          <a:p>
            <a:r>
              <a:rPr lang="en-GB" i="1" dirty="0">
                <a:effectLst/>
                <a:latin typeface="Helvetica" pitchFamily="2" charset="0"/>
              </a:rPr>
              <a:t>• Understand the role of cybersecurity in business and government</a:t>
            </a:r>
            <a:endParaRPr lang="en-GB" dirty="0">
              <a:effectLst/>
              <a:latin typeface="Helvetica" pitchFamily="2" charset="0"/>
            </a:endParaRPr>
          </a:p>
          <a:p>
            <a:r>
              <a:rPr lang="en-GB" i="1" dirty="0">
                <a:effectLst/>
                <a:latin typeface="Helvetica" pitchFamily="2" charset="0"/>
              </a:rPr>
              <a:t>• Project themselves into the day-to-day lifestyle of a cybersecurity professional and have a</a:t>
            </a:r>
            <a:endParaRPr lang="en-GB" dirty="0">
              <a:effectLst/>
              <a:latin typeface="Helvetica" pitchFamily="2" charset="0"/>
            </a:endParaRPr>
          </a:p>
          <a:p>
            <a:r>
              <a:rPr lang="en-GB" i="1" dirty="0">
                <a:effectLst/>
                <a:latin typeface="Helvetica" pitchFamily="2" charset="0"/>
              </a:rPr>
              <a:t>sense of whether a career in cybersecurity is right for them</a:t>
            </a:r>
            <a:endParaRPr lang="en-GB" dirty="0">
              <a:effectLst/>
              <a:latin typeface="Helvetica" pitchFamily="2" charset="0"/>
            </a:endParaRPr>
          </a:p>
          <a:p>
            <a:r>
              <a:rPr lang="en-GB" i="1" dirty="0">
                <a:effectLst/>
                <a:latin typeface="Helvetica" pitchFamily="2" charset="0"/>
              </a:rPr>
              <a:t>This course will approach computer security through a systems thinking lens. Each lesson will</a:t>
            </a:r>
            <a:endParaRPr lang="en-GB" dirty="0">
              <a:effectLst/>
              <a:latin typeface="Helvetica" pitchFamily="2" charset="0"/>
            </a:endParaRPr>
          </a:p>
          <a:p>
            <a:r>
              <a:rPr lang="en-GB" i="1" dirty="0">
                <a:effectLst/>
                <a:latin typeface="Helvetica" pitchFamily="2" charset="0"/>
              </a:rPr>
              <a:t>build on the previous to construct a complete understanding of how the Internet works and</a:t>
            </a:r>
            <a:endParaRPr lang="en-GB" dirty="0">
              <a:effectLst/>
              <a:latin typeface="Helvetica" pitchFamily="2" charset="0"/>
            </a:endParaRPr>
          </a:p>
          <a:p>
            <a:r>
              <a:rPr lang="en-GB" i="1" dirty="0">
                <a:effectLst/>
                <a:latin typeface="Helvetica" pitchFamily="2" charset="0"/>
              </a:rPr>
              <a:t>how it can be exploited. Starting with the application level, we will fully understand the systems</a:t>
            </a:r>
            <a:endParaRPr lang="en-GB" dirty="0">
              <a:effectLst/>
              <a:latin typeface="Helvetica" pitchFamily="2" charset="0"/>
            </a:endParaRPr>
          </a:p>
          <a:p>
            <a:r>
              <a:rPr lang="en-GB" i="1" dirty="0">
                <a:effectLst/>
                <a:latin typeface="Helvetica" pitchFamily="2" charset="0"/>
              </a:rPr>
              <a:t>that support the Internet infrastructure.</a:t>
            </a:r>
            <a:endParaRPr lang="en-GB" dirty="0">
              <a:effectLst/>
              <a:latin typeface="Helvetica" pitchFamily="2" charset="0"/>
            </a:endParaRPr>
          </a:p>
          <a:p>
            <a:r>
              <a:rPr lang="en-GB" i="1" dirty="0">
                <a:solidFill>
                  <a:srgbClr val="2F5497"/>
                </a:solidFill>
                <a:effectLst/>
                <a:latin typeface="Helvetica" pitchFamily="2" charset="0"/>
              </a:rPr>
              <a:t>3.2 Course Trajectory</a:t>
            </a:r>
            <a:endParaRPr lang="en-GB" dirty="0">
              <a:solidFill>
                <a:srgbClr val="2F5497"/>
              </a:solidFill>
              <a:effectLst/>
              <a:latin typeface="Helvetica" pitchFamily="2" charset="0"/>
            </a:endParaRPr>
          </a:p>
          <a:p>
            <a:r>
              <a:rPr lang="en-GB" i="1" dirty="0">
                <a:effectLst/>
                <a:latin typeface="Helvetica" pitchFamily="2" charset="0"/>
              </a:rPr>
              <a:t>Cybersecurity is a discipline within computer science that identifies weaknesses and develops</a:t>
            </a:r>
            <a:endParaRPr lang="en-GB" dirty="0">
              <a:effectLst/>
              <a:latin typeface="Helvetica" pitchFamily="2" charset="0"/>
            </a:endParaRPr>
          </a:p>
          <a:p>
            <a:r>
              <a:rPr lang="en-GB" i="1" dirty="0">
                <a:effectLst/>
                <a:latin typeface="Helvetica" pitchFamily="2" charset="0"/>
              </a:rPr>
              <a:t>defences for systems, networks, and programs against attacks.1 The primary objective of</a:t>
            </a:r>
            <a:endParaRPr lang="en-GB" dirty="0">
              <a:effectLst/>
              <a:latin typeface="Helvetica" pitchFamily="2" charset="0"/>
            </a:endParaRPr>
          </a:p>
          <a:p>
            <a:r>
              <a:rPr lang="en-GB" i="1" dirty="0">
                <a:effectLst/>
                <a:latin typeface="Helvetica" pitchFamily="2" charset="0"/>
              </a:rPr>
              <a:t>cybersecurity specialists is to develop technologies into robust systems that protect the user.</a:t>
            </a:r>
            <a:endParaRPr lang="en-GB" dirty="0">
              <a:effectLst/>
              <a:latin typeface="Helvetica" pitchFamily="2" charset="0"/>
            </a:endParaRPr>
          </a:p>
          <a:p>
            <a:r>
              <a:rPr lang="en-GB" i="1" dirty="0">
                <a:effectLst/>
                <a:latin typeface="Helvetica" pitchFamily="2" charset="0"/>
              </a:rPr>
              <a:t>This course is designed to provide an introduction to the discipline of cybersecurity</a:t>
            </a:r>
            <a:endParaRPr lang="en-GB" dirty="0">
              <a:effectLst/>
              <a:latin typeface="Helvetica" pitchFamily="2" charset="0"/>
            </a:endParaRPr>
          </a:p>
          <a:p>
            <a:r>
              <a:rPr lang="en-GB" i="1" dirty="0">
                <a:effectLst/>
                <a:latin typeface="Helvetica" pitchFamily="2" charset="0"/>
              </a:rPr>
              <a:t>complimented with a foundational understanding of computing necessary to deeply understand</a:t>
            </a:r>
            <a:endParaRPr lang="en-GB" dirty="0">
              <a:effectLst/>
              <a:latin typeface="Helvetica" pitchFamily="2" charset="0"/>
            </a:endParaRPr>
          </a:p>
          <a:p>
            <a:r>
              <a:rPr lang="en-GB" i="1" dirty="0">
                <a:effectLst/>
                <a:latin typeface="Helvetica" pitchFamily="2" charset="0"/>
              </a:rPr>
              <a:t>security. The course is structured to first address the components and </a:t>
            </a:r>
            <a:r>
              <a:rPr lang="en-GB" i="1" dirty="0" err="1">
                <a:effectLst/>
                <a:latin typeface="Helvetica" pitchFamily="2" charset="0"/>
              </a:rPr>
              <a:t>architecure</a:t>
            </a:r>
            <a:r>
              <a:rPr lang="en-GB" i="1" dirty="0">
                <a:effectLst/>
                <a:latin typeface="Helvetica" pitchFamily="2" charset="0"/>
              </a:rPr>
              <a:t> of</a:t>
            </a:r>
            <a:endParaRPr lang="en-GB" dirty="0">
              <a:effectLst/>
              <a:latin typeface="Helvetica" pitchFamily="2" charset="0"/>
            </a:endParaRPr>
          </a:p>
          <a:p>
            <a:r>
              <a:rPr lang="en-GB" i="1" dirty="0">
                <a:effectLst/>
                <a:latin typeface="Helvetica" pitchFamily="2" charset="0"/>
              </a:rPr>
              <a:t>computers such as your laptop or mobile phones. Within each class period, we will expand</a:t>
            </a:r>
            <a:endParaRPr lang="en-GB" dirty="0">
              <a:effectLst/>
              <a:latin typeface="Helvetica" pitchFamily="2" charset="0"/>
            </a:endParaRPr>
          </a:p>
          <a:p>
            <a:r>
              <a:rPr lang="en-GB" i="1" dirty="0">
                <a:effectLst/>
                <a:latin typeface="Helvetica" pitchFamily="2" charset="0"/>
              </a:rPr>
              <a:t>the scope to include another component of a complete system such as the internet. With each</a:t>
            </a:r>
            <a:endParaRPr lang="en-GB" dirty="0">
              <a:effectLst/>
              <a:latin typeface="Helvetica" pitchFamily="2" charset="0"/>
            </a:endParaRPr>
          </a:p>
          <a:p>
            <a:r>
              <a:rPr lang="en-GB" i="1" dirty="0">
                <a:effectLst/>
                <a:latin typeface="Helvetica" pitchFamily="2" charset="0"/>
              </a:rPr>
              <a:t>topic, the class will utilise an attacker mindset to execute attacks and identify vulnerabilities in</a:t>
            </a:r>
            <a:endParaRPr lang="en-GB" dirty="0">
              <a:effectLst/>
              <a:latin typeface="Helvetica" pitchFamily="2" charset="0"/>
            </a:endParaRPr>
          </a:p>
          <a:p>
            <a:r>
              <a:rPr lang="en-GB" i="1" dirty="0">
                <a:effectLst/>
                <a:latin typeface="Helvetica" pitchFamily="2" charset="0"/>
              </a:rPr>
              <a:t>technologies in order to create more robust defences.</a:t>
            </a:r>
          </a:p>
          <a:p>
            <a:endParaRPr lang="en-GB" i="1" dirty="0">
              <a:effectLst/>
              <a:latin typeface="Helvetica" pitchFamily="2" charset="0"/>
            </a:endParaRPr>
          </a:p>
          <a:p>
            <a:r>
              <a:rPr lang="en-GB" i="1" dirty="0">
                <a:effectLst/>
                <a:latin typeface="Helvetica" pitchFamily="2" charset="0"/>
              </a:rPr>
              <a:t>Cybersecurity is a discipline within computer science that identifies weaknesses and develops</a:t>
            </a:r>
            <a:endParaRPr lang="en-GB" dirty="0">
              <a:effectLst/>
              <a:latin typeface="Helvetica" pitchFamily="2" charset="0"/>
            </a:endParaRPr>
          </a:p>
          <a:p>
            <a:r>
              <a:rPr lang="en-GB" i="1" dirty="0">
                <a:effectLst/>
                <a:latin typeface="Helvetica" pitchFamily="2" charset="0"/>
              </a:rPr>
              <a:t>defences for systems, networks, and programs against attacks.1 The primary objective of</a:t>
            </a:r>
            <a:endParaRPr lang="en-GB" dirty="0">
              <a:effectLst/>
              <a:latin typeface="Helvetica" pitchFamily="2" charset="0"/>
            </a:endParaRPr>
          </a:p>
          <a:p>
            <a:r>
              <a:rPr lang="en-GB" i="1" dirty="0">
                <a:effectLst/>
                <a:latin typeface="Helvetica" pitchFamily="2" charset="0"/>
              </a:rPr>
              <a:t>cybersecurity specialists is to develop technologies into robust systems that protect the user.</a:t>
            </a:r>
            <a:endParaRPr lang="en-GB" dirty="0">
              <a:effectLst/>
              <a:latin typeface="Helvetica" pitchFamily="2" charset="0"/>
            </a:endParaRPr>
          </a:p>
          <a:p>
            <a:r>
              <a:rPr lang="en-GB" i="1" dirty="0">
                <a:effectLst/>
                <a:latin typeface="Helvetica" pitchFamily="2" charset="0"/>
              </a:rPr>
              <a:t>This course is designed to provide an introduction to the discipline of cybersecurity</a:t>
            </a:r>
            <a:endParaRPr lang="en-GB" dirty="0">
              <a:effectLst/>
              <a:latin typeface="Helvetica" pitchFamily="2" charset="0"/>
            </a:endParaRPr>
          </a:p>
          <a:p>
            <a:r>
              <a:rPr lang="en-GB" i="1" dirty="0">
                <a:effectLst/>
                <a:latin typeface="Helvetica" pitchFamily="2" charset="0"/>
              </a:rPr>
              <a:t>complimented with a foundational understanding of computing necessary to deeply understand</a:t>
            </a:r>
            <a:endParaRPr lang="en-GB" dirty="0">
              <a:effectLst/>
              <a:latin typeface="Helvetica" pitchFamily="2" charset="0"/>
            </a:endParaRPr>
          </a:p>
          <a:p>
            <a:r>
              <a:rPr lang="en-GB" i="1" dirty="0">
                <a:effectLst/>
                <a:latin typeface="Helvetica" pitchFamily="2" charset="0"/>
              </a:rPr>
              <a:t>security. The course is structured to first address the components and </a:t>
            </a:r>
            <a:r>
              <a:rPr lang="en-GB" i="1" dirty="0" err="1">
                <a:effectLst/>
                <a:latin typeface="Helvetica" pitchFamily="2" charset="0"/>
              </a:rPr>
              <a:t>architecure</a:t>
            </a:r>
            <a:r>
              <a:rPr lang="en-GB" i="1" dirty="0">
                <a:effectLst/>
                <a:latin typeface="Helvetica" pitchFamily="2" charset="0"/>
              </a:rPr>
              <a:t> of</a:t>
            </a:r>
            <a:endParaRPr lang="en-GB" dirty="0">
              <a:effectLst/>
              <a:latin typeface="Helvetica" pitchFamily="2" charset="0"/>
            </a:endParaRPr>
          </a:p>
          <a:p>
            <a:r>
              <a:rPr lang="en-GB" i="1" dirty="0">
                <a:effectLst/>
                <a:latin typeface="Helvetica" pitchFamily="2" charset="0"/>
              </a:rPr>
              <a:t>computers such as your laptop or mobile phones. Within each class period, we will expand</a:t>
            </a:r>
            <a:endParaRPr lang="en-GB" dirty="0">
              <a:effectLst/>
              <a:latin typeface="Helvetica" pitchFamily="2" charset="0"/>
            </a:endParaRPr>
          </a:p>
          <a:p>
            <a:r>
              <a:rPr lang="en-GB" i="1" dirty="0">
                <a:effectLst/>
                <a:latin typeface="Helvetica" pitchFamily="2" charset="0"/>
              </a:rPr>
              <a:t>the scope to include another component of a complete system such as the internet. With each</a:t>
            </a:r>
            <a:endParaRPr lang="en-GB" dirty="0">
              <a:effectLst/>
              <a:latin typeface="Helvetica" pitchFamily="2" charset="0"/>
            </a:endParaRPr>
          </a:p>
          <a:p>
            <a:r>
              <a:rPr lang="en-GB" i="1" dirty="0">
                <a:effectLst/>
                <a:latin typeface="Helvetica" pitchFamily="2" charset="0"/>
              </a:rPr>
              <a:t>topic, the class will utilise an attacker mindset to execute attacks and identify vulnerabilities in</a:t>
            </a:r>
            <a:endParaRPr lang="en-GB" dirty="0">
              <a:effectLst/>
              <a:latin typeface="Helvetica" pitchFamily="2" charset="0"/>
            </a:endParaRPr>
          </a:p>
          <a:p>
            <a:r>
              <a:rPr lang="en-GB" i="1" dirty="0">
                <a:effectLst/>
                <a:latin typeface="Helvetica" pitchFamily="2" charset="0"/>
              </a:rPr>
              <a:t>technologies in order to create more robust defences.</a:t>
            </a:r>
            <a:endParaRPr lang="en-GB" dirty="0">
              <a:effectLst/>
              <a:latin typeface="Helvetica" pitchFamily="2" charset="0"/>
            </a:endParaRPr>
          </a:p>
          <a:p>
            <a:endParaRPr lang="en-GB" dirty="0">
              <a:effectLst/>
              <a:latin typeface="Helvetica" pitchFamily="2" charset="0"/>
            </a:endParaRPr>
          </a:p>
          <a:p>
            <a:r>
              <a:rPr lang="en-GB" i="1" dirty="0">
                <a:effectLst/>
                <a:latin typeface="Helvetica" pitchFamily="2" charset="0"/>
              </a:rPr>
              <a:t>The goal of this course is to ignite the student’s interest in cybersecurity and increase</a:t>
            </a:r>
            <a:endParaRPr lang="en-GB" dirty="0">
              <a:effectLst/>
              <a:latin typeface="Helvetica" pitchFamily="2" charset="0"/>
            </a:endParaRPr>
          </a:p>
          <a:p>
            <a:r>
              <a:rPr lang="en-GB" i="1" dirty="0">
                <a:effectLst/>
                <a:latin typeface="Helvetica" pitchFamily="2" charset="0"/>
              </a:rPr>
              <a:t>computational competency. In addition to technical skills, this course will provide greater</a:t>
            </a:r>
            <a:endParaRPr lang="en-GB" dirty="0">
              <a:effectLst/>
              <a:latin typeface="Helvetica" pitchFamily="2" charset="0"/>
            </a:endParaRPr>
          </a:p>
          <a:p>
            <a:r>
              <a:rPr lang="en-GB" i="1" dirty="0">
                <a:effectLst/>
                <a:latin typeface="Helvetica" pitchFamily="2" charset="0"/>
              </a:rPr>
              <a:t>information about the cybersecurity career pathway which offer highly dynamic and in-demand</a:t>
            </a:r>
            <a:endParaRPr lang="en-GB" dirty="0">
              <a:effectLst/>
              <a:latin typeface="Helvetica" pitchFamily="2" charset="0"/>
            </a:endParaRPr>
          </a:p>
          <a:p>
            <a:r>
              <a:rPr lang="en-GB" i="1" dirty="0">
                <a:effectLst/>
                <a:latin typeface="Helvetica" pitchFamily="2" charset="0"/>
              </a:rPr>
              <a:t>opportunities.</a:t>
            </a:r>
            <a:r>
              <a:rPr lang="en-GB" i="0" dirty="0">
                <a:effectLst/>
                <a:latin typeface="Helvetica" pitchFamily="2" charset="0"/>
              </a:rPr>
              <a:t> </a:t>
            </a:r>
            <a:r>
              <a:rPr lang="en-GB" i="1" dirty="0">
                <a:effectLst/>
                <a:latin typeface="Helvetica" pitchFamily="2" charset="0"/>
              </a:rPr>
              <a:t>diagrams), and the physical presentation (25%, based on delivery and communication skills,</a:t>
            </a:r>
            <a:endParaRPr lang="en-GB" dirty="0">
              <a:effectLst/>
              <a:latin typeface="Helvetica" pitchFamily="2" charset="0"/>
            </a:endParaRPr>
          </a:p>
          <a:p>
            <a:r>
              <a:rPr lang="en-GB" i="1" dirty="0">
                <a:effectLst/>
                <a:latin typeface="Helvetica" pitchFamily="2" charset="0"/>
              </a:rPr>
              <a:t>time management, and answering questions).</a:t>
            </a:r>
            <a:endParaRPr lang="en-GB" dirty="0">
              <a:effectLst/>
              <a:latin typeface="Helvetica" pitchFamily="2" charset="0"/>
            </a:endParaRPr>
          </a:p>
          <a:p>
            <a:pPr marL="0" lvl="0" indent="0" algn="l" rtl="0">
              <a:spcBef>
                <a:spcPts val="0"/>
              </a:spcBef>
              <a:spcAft>
                <a:spcPts val="0"/>
              </a:spcAft>
              <a:buNone/>
            </a:pPr>
            <a:endParaRPr lang="en-GB" dirty="0">
              <a:effectLst/>
              <a:latin typeface="Helvetica" pitchFamily="2" charset="0"/>
            </a:endParaRPr>
          </a:p>
          <a:p>
            <a:pPr marL="0" lvl="0" indent="0" algn="l" rtl="0">
              <a:spcBef>
                <a:spcPts val="0"/>
              </a:spcBef>
              <a:spcAft>
                <a:spcPts val="0"/>
              </a:spcAft>
              <a:buNone/>
            </a:pPr>
            <a:r>
              <a:rPr lang="en-GB" b="1" dirty="0">
                <a:effectLst/>
                <a:latin typeface="Helvetica" pitchFamily="2" charset="0"/>
              </a:rPr>
              <a:t>Specialist Topics</a:t>
            </a:r>
          </a:p>
          <a:p>
            <a:r>
              <a:rPr lang="en-GB" i="1" dirty="0">
                <a:effectLst/>
                <a:latin typeface="Helvetica" pitchFamily="2" charset="0"/>
              </a:rPr>
              <a:t>You will have the opportunity to benefit from some of my specialisms in this course in the</a:t>
            </a:r>
            <a:endParaRPr lang="en-GB" dirty="0">
              <a:effectLst/>
              <a:latin typeface="Helvetica" pitchFamily="2" charset="0"/>
            </a:endParaRPr>
          </a:p>
          <a:p>
            <a:r>
              <a:rPr lang="en-GB" i="1" dirty="0">
                <a:effectLst/>
                <a:latin typeface="Helvetica" pitchFamily="2" charset="0"/>
              </a:rPr>
              <a:t>final week of the programme. As mentioned in my tutor information, my key areas are within</a:t>
            </a:r>
            <a:endParaRPr lang="en-GB" dirty="0">
              <a:effectLst/>
              <a:latin typeface="Helvetica" pitchFamily="2" charset="0"/>
            </a:endParaRPr>
          </a:p>
          <a:p>
            <a:r>
              <a:rPr lang="en-GB" i="1" dirty="0">
                <a:effectLst/>
                <a:latin typeface="Helvetica" pitchFamily="2" charset="0"/>
              </a:rPr>
              <a:t>artificial intelligence.</a:t>
            </a:r>
            <a:endParaRPr lang="en-GB" dirty="0">
              <a:effectLst/>
              <a:latin typeface="Helvetica" pitchFamily="2" charset="0"/>
            </a:endParaRPr>
          </a:p>
          <a:p>
            <a:r>
              <a:rPr lang="en-GB" i="1" dirty="0">
                <a:effectLst/>
                <a:latin typeface="Helvetica" pitchFamily="2" charset="0"/>
              </a:rPr>
              <a:t>Machine learning and the whole artificial intelligence field are so important that it is integral to</a:t>
            </a:r>
            <a:endParaRPr lang="en-GB" dirty="0">
              <a:effectLst/>
              <a:latin typeface="Helvetica" pitchFamily="2" charset="0"/>
            </a:endParaRPr>
          </a:p>
          <a:p>
            <a:r>
              <a:rPr lang="en-GB" i="1" dirty="0">
                <a:effectLst/>
                <a:latin typeface="Helvetica" pitchFamily="2" charset="0"/>
              </a:rPr>
              <a:t>teach students what this is and how it works so that it isn’t just a mystery. The applications</a:t>
            </a:r>
            <a:endParaRPr lang="en-GB" dirty="0">
              <a:effectLst/>
              <a:latin typeface="Helvetica" pitchFamily="2" charset="0"/>
            </a:endParaRPr>
          </a:p>
          <a:p>
            <a:r>
              <a:rPr lang="en-GB" i="1" dirty="0">
                <a:effectLst/>
                <a:latin typeface="Helvetica" pitchFamily="2" charset="0"/>
              </a:rPr>
              <a:t>are endless, and we will make sure to show how we can apply ML and AI to cybersecurity and</a:t>
            </a:r>
            <a:endParaRPr lang="en-GB" dirty="0">
              <a:effectLst/>
              <a:latin typeface="Helvetica" pitchFamily="2" charset="0"/>
            </a:endParaRPr>
          </a:p>
          <a:p>
            <a:r>
              <a:rPr lang="en-GB" i="1" dirty="0">
                <a:effectLst/>
                <a:latin typeface="Helvetica" pitchFamily="2" charset="0"/>
              </a:rPr>
              <a:t>cryptography with practical examples.</a:t>
            </a:r>
            <a:endParaRPr lang="en-GB" dirty="0">
              <a:effectLst/>
              <a:latin typeface="Helvetica" pitchFamily="2" charset="0"/>
            </a:endParaRPr>
          </a:p>
          <a:p>
            <a:r>
              <a:rPr lang="en-GB" i="1" dirty="0">
                <a:effectLst/>
                <a:latin typeface="Helvetica" pitchFamily="2" charset="0"/>
              </a:rPr>
              <a:t>Given that only 9 hours of course time is available to teach these topics, the goal would be to</a:t>
            </a:r>
            <a:endParaRPr lang="en-GB" dirty="0">
              <a:effectLst/>
              <a:latin typeface="Helvetica" pitchFamily="2" charset="0"/>
            </a:endParaRPr>
          </a:p>
          <a:p>
            <a:r>
              <a:rPr lang="en-GB" i="1" dirty="0">
                <a:effectLst/>
                <a:latin typeface="Helvetica" pitchFamily="2" charset="0"/>
              </a:rPr>
              <a:t>equip students with the most practical knowledge and develop their skills within this limited</a:t>
            </a:r>
            <a:endParaRPr lang="en-GB" dirty="0">
              <a:effectLst/>
              <a:latin typeface="Helvetica" pitchFamily="2" charset="0"/>
            </a:endParaRPr>
          </a:p>
          <a:p>
            <a:r>
              <a:rPr lang="en-GB" i="1" dirty="0">
                <a:effectLst/>
                <a:latin typeface="Helvetica" pitchFamily="2" charset="0"/>
              </a:rPr>
              <a:t>time. Even though there are many, it is essential to discuss aspects of each so that students</a:t>
            </a:r>
            <a:endParaRPr lang="en-GB" dirty="0">
              <a:effectLst/>
              <a:latin typeface="Helvetica" pitchFamily="2" charset="0"/>
            </a:endParaRPr>
          </a:p>
          <a:p>
            <a:r>
              <a:rPr lang="en-GB" i="1" dirty="0">
                <a:effectLst/>
                <a:latin typeface="Helvetica" pitchFamily="2" charset="0"/>
              </a:rPr>
              <a:t>are aware of what exists in the real world and what is used in industry.</a:t>
            </a:r>
          </a:p>
          <a:p>
            <a:pPr marL="0" lvl="0" indent="0" algn="l" rtl="0">
              <a:spcBef>
                <a:spcPts val="0"/>
              </a:spcBef>
              <a:spcAft>
                <a:spcPts val="0"/>
              </a:spcAft>
              <a:buNone/>
            </a:pPr>
            <a:endParaRPr lang="en-GB" b="0" i="1" dirty="0">
              <a:effectLst/>
              <a:latin typeface="Helvetica" pitchFamily="2" charset="0"/>
            </a:endParaRPr>
          </a:p>
          <a:p>
            <a:pPr marL="0" lvl="0" indent="0" algn="l" rtl="0">
              <a:spcBef>
                <a:spcPts val="0"/>
              </a:spcBef>
              <a:spcAft>
                <a:spcPts val="0"/>
              </a:spcAft>
              <a:buNone/>
            </a:pPr>
            <a:r>
              <a:rPr lang="en-GB" b="1" dirty="0"/>
              <a:t>Final Group Project</a:t>
            </a:r>
          </a:p>
          <a:p>
            <a:r>
              <a:rPr lang="en-GB" i="1" dirty="0">
                <a:effectLst/>
                <a:latin typeface="Helvetica" pitchFamily="2" charset="0"/>
              </a:rPr>
              <a:t>You will work for roughly 75 minutes daily on a final project of about 4 or 5 students. You</a:t>
            </a:r>
            <a:endParaRPr lang="en-GB" dirty="0">
              <a:effectLst/>
              <a:latin typeface="Helvetica" pitchFamily="2" charset="0"/>
            </a:endParaRPr>
          </a:p>
          <a:p>
            <a:r>
              <a:rPr lang="en-GB" i="1" dirty="0">
                <a:effectLst/>
                <a:latin typeface="Helvetica" pitchFamily="2" charset="0"/>
              </a:rPr>
              <a:t>will be paired up with students from the Mechanical Engineering course.</a:t>
            </a:r>
            <a:endParaRPr lang="en-GB" dirty="0">
              <a:effectLst/>
              <a:latin typeface="Helvetica" pitchFamily="2" charset="0"/>
            </a:endParaRPr>
          </a:p>
          <a:p>
            <a:r>
              <a:rPr lang="en-GB" i="1" dirty="0">
                <a:effectLst/>
                <a:latin typeface="Helvetica" pitchFamily="2" charset="0"/>
              </a:rPr>
              <a:t>You will be designing a secure, sustainable power grid. </a:t>
            </a:r>
          </a:p>
          <a:p>
            <a:endParaRPr lang="en-GB" i="1" dirty="0">
              <a:effectLst/>
              <a:latin typeface="Helvetica" pitchFamily="2" charset="0"/>
            </a:endParaRPr>
          </a:p>
          <a:p>
            <a:r>
              <a:rPr lang="en-GB" b="1" dirty="0">
                <a:effectLst/>
                <a:latin typeface="Helvetica" pitchFamily="2" charset="0"/>
              </a:rPr>
              <a:t>STEM group project: Designing a secure sustainable power grid</a:t>
            </a:r>
            <a:r>
              <a:rPr lang="en-GB" dirty="0">
                <a:effectLst/>
                <a:latin typeface="Helvetica" pitchFamily="2" charset="0"/>
              </a:rPr>
              <a:t>. This project will involve two core aspects: designing a sustainable power grid using renewable energy sources and a relevant, robust cybersecurity framework. The cybersecurity aspect will consider secure communication channels, encryption of data transmissions, and authentication protocols for grid access and control. The engineering aspect will focus on creating a sustainable energy source that could be developed within Saudi Arabia. It will consider the process of collecting, storing, and converting energy to electricity, but mainly transportation of the energy, thinking about the required physical infrastructure. </a:t>
            </a:r>
          </a:p>
          <a:p>
            <a:r>
              <a:rPr lang="en-GB" dirty="0">
                <a:effectLst/>
                <a:latin typeface="Helvetica" pitchFamily="2" charset="0"/>
              </a:rPr>
              <a:t>Certain aspects need to be considered, such as what happens in the case of an actual attack and what fail-safes are in place, energy-specific issues such as solar only working during clear day-time or safety and economic challenges for nuclear power plants, geographical locations, challenges with integration into any existing electrical grid and political challenges. Also, evaluate if a distributed power grid is better than a single large power plant (a grid generally has more redundancy, but the probability of a successful attack increases due to the increased connections in the notebooks and with a larger number of physical locations). This project will be interesting for the students as it combines both disciplines in an extremely relevant field, constituting various principles and ideas from both courses. </a:t>
            </a:r>
          </a:p>
          <a:p>
            <a:r>
              <a:rPr lang="en-GB" dirty="0">
                <a:effectLst/>
                <a:latin typeface="Helvetica" pitchFamily="2" charset="0"/>
              </a:rPr>
              <a:t>The main deliverables and forms of assessment will be a 4-page report (50%, based on application of technical knowledge, relevance to the real-world, novelty and innovation, organisation and clarity), a set of slides (25%, based on clarity, conciseness, use of media and diagrams) and the physical presentation (25%, based on delivery and communication skills, time-management and answering questions). </a:t>
            </a:r>
          </a:p>
          <a:p>
            <a:endParaRPr lang="en-GB" dirty="0">
              <a:effectLst/>
              <a:latin typeface="Helvetica" pitchFamily="2" charset="0"/>
            </a:endParaRPr>
          </a:p>
          <a:p>
            <a:r>
              <a:rPr lang="en-GB" i="1" dirty="0">
                <a:effectLst/>
                <a:latin typeface="Helvetica" pitchFamily="2" charset="0"/>
              </a:rPr>
              <a:t>Remember that the final product must have a strong oral component with visual aids (pitch,</a:t>
            </a:r>
            <a:endParaRPr lang="en-GB" dirty="0">
              <a:effectLst/>
              <a:latin typeface="Helvetica" pitchFamily="2" charset="0"/>
            </a:endParaRPr>
          </a:p>
          <a:p>
            <a:r>
              <a:rPr lang="en-GB" i="1" dirty="0">
                <a:effectLst/>
                <a:latin typeface="Helvetica" pitchFamily="2" charset="0"/>
              </a:rPr>
              <a:t>proposal, presentation, …) with a maximum time limit of 10 minutes per group. We will have</a:t>
            </a:r>
            <a:endParaRPr lang="en-GB" dirty="0">
              <a:effectLst/>
              <a:latin typeface="Helvetica" pitchFamily="2" charset="0"/>
            </a:endParaRPr>
          </a:p>
          <a:p>
            <a:r>
              <a:rPr lang="en-GB" i="1" dirty="0">
                <a:effectLst/>
                <a:latin typeface="Helvetica" pitchFamily="2" charset="0"/>
              </a:rPr>
              <a:t>combined in-class group project presentations on 16 July, and then the best groups from all</a:t>
            </a:r>
            <a:endParaRPr lang="en-GB" dirty="0">
              <a:effectLst/>
              <a:latin typeface="Helvetica" pitchFamily="2" charset="0"/>
            </a:endParaRPr>
          </a:p>
          <a:p>
            <a:r>
              <a:rPr lang="en-GB" i="1" dirty="0">
                <a:effectLst/>
                <a:latin typeface="Helvetica" pitchFamily="2" charset="0"/>
              </a:rPr>
              <a:t>courses (just 1 group for our course) will showcase their projects on 17 July.</a:t>
            </a:r>
            <a:endParaRPr lang="en-GB" dirty="0">
              <a:effectLst/>
              <a:latin typeface="Helvetica" pitchFamily="2" charset="0"/>
            </a:endParaRPr>
          </a:p>
          <a:p>
            <a:endParaRPr lang="en-US" dirty="0"/>
          </a:p>
        </p:txBody>
      </p:sp>
      <p:sp>
        <p:nvSpPr>
          <p:cNvPr id="4" name="Slide Number Placeholder 3"/>
          <p:cNvSpPr>
            <a:spLocks noGrp="1"/>
          </p:cNvSpPr>
          <p:nvPr>
            <p:ph type="sldNum" sz="quarter" idx="10"/>
          </p:nvPr>
        </p:nvSpPr>
        <p:spPr/>
        <p:txBody>
          <a:bodyPr/>
          <a:lstStyle/>
          <a:p>
            <a:fld id="{B22B48FC-AB47-4F5D-9725-BF22E783BCCD}" type="slidenum">
              <a:rPr lang="en-GB" smtClean="0"/>
              <a:t>5</a:t>
            </a:fld>
            <a:endParaRPr lang="en-GB" dirty="0"/>
          </a:p>
        </p:txBody>
      </p:sp>
    </p:spTree>
    <p:extLst>
      <p:ext uri="{BB962C8B-B14F-4D97-AF65-F5344CB8AC3E}">
        <p14:creationId xmlns:p14="http://schemas.microsoft.com/office/powerpoint/2010/main" val="924726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6" name="Google Shape;856;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7" name="Google Shape;857;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67220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595959"/>
              </a:buClr>
              <a:buSzPts val="3200"/>
              <a:buNone/>
              <a:defRPr>
                <a:solidFill>
                  <a:srgbClr val="595959"/>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0" marR="0" lvl="1" indent="0" algn="l" rtl="0">
              <a:spcBef>
                <a:spcPts val="0"/>
              </a:spcBef>
              <a:buNone/>
              <a:defRPr sz="1800" b="0" i="0" u="none" strike="noStrike" cap="none">
                <a:solidFill>
                  <a:schemeClr val="dk1"/>
                </a:solidFill>
                <a:latin typeface="Calibri"/>
                <a:ea typeface="Calibri"/>
                <a:cs typeface="Calibri"/>
                <a:sym typeface="Calibri"/>
              </a:defRPr>
            </a:lvl2pPr>
            <a:lvl3pPr marL="0" marR="0" lvl="2" indent="0" algn="l" rtl="0">
              <a:spcBef>
                <a:spcPts val="0"/>
              </a:spcBef>
              <a:buNone/>
              <a:defRPr sz="1800" b="0" i="0" u="none" strike="noStrike" cap="none">
                <a:solidFill>
                  <a:schemeClr val="dk1"/>
                </a:solidFill>
                <a:latin typeface="Calibri"/>
                <a:ea typeface="Calibri"/>
                <a:cs typeface="Calibri"/>
                <a:sym typeface="Calibri"/>
              </a:defRPr>
            </a:lvl3pPr>
            <a:lvl4pPr marL="0" marR="0" lvl="3" indent="0" algn="l" rtl="0">
              <a:spcBef>
                <a:spcPts val="0"/>
              </a:spcBef>
              <a:buNone/>
              <a:defRPr sz="1800" b="0" i="0" u="none" strike="noStrike" cap="none">
                <a:solidFill>
                  <a:schemeClr val="dk1"/>
                </a:solidFill>
                <a:latin typeface="Calibri"/>
                <a:ea typeface="Calibri"/>
                <a:cs typeface="Calibri"/>
                <a:sym typeface="Calibri"/>
              </a:defRPr>
            </a:lvl4pPr>
            <a:lvl5pPr marL="0" marR="0" lvl="4" indent="0" algn="l" rtl="0">
              <a:spcBef>
                <a:spcPts val="0"/>
              </a:spcBef>
              <a:buNone/>
              <a:defRPr sz="1800" b="0" i="0" u="none" strike="noStrike" cap="none">
                <a:solidFill>
                  <a:schemeClr val="dk1"/>
                </a:solidFill>
                <a:latin typeface="Calibri"/>
                <a:ea typeface="Calibri"/>
                <a:cs typeface="Calibri"/>
                <a:sym typeface="Calibri"/>
              </a:defRPr>
            </a:lvl5pPr>
            <a:lvl6pPr marL="0" marR="0" lvl="5" indent="0" algn="l" rtl="0">
              <a:spcBef>
                <a:spcPts val="0"/>
              </a:spcBef>
              <a:buNone/>
              <a:defRPr sz="1800" b="0" i="0" u="none" strike="noStrike" cap="none">
                <a:solidFill>
                  <a:schemeClr val="dk1"/>
                </a:solidFill>
                <a:latin typeface="Calibri"/>
                <a:ea typeface="Calibri"/>
                <a:cs typeface="Calibri"/>
                <a:sym typeface="Calibri"/>
              </a:defRPr>
            </a:lvl6pPr>
            <a:lvl7pPr marL="0" marR="0" lvl="6" indent="0" algn="l" rtl="0">
              <a:spcBef>
                <a:spcPts val="0"/>
              </a:spcBef>
              <a:buNone/>
              <a:defRPr sz="1800" b="0" i="0" u="none" strike="noStrike" cap="none">
                <a:solidFill>
                  <a:schemeClr val="dk1"/>
                </a:solidFill>
                <a:latin typeface="Calibri"/>
                <a:ea typeface="Calibri"/>
                <a:cs typeface="Calibri"/>
                <a:sym typeface="Calibri"/>
              </a:defRPr>
            </a:lvl7pPr>
            <a:lvl8pPr marL="0" marR="0" lvl="7" indent="0" algn="l" rtl="0">
              <a:spcBef>
                <a:spcPts val="0"/>
              </a:spcBef>
              <a:buNone/>
              <a:defRPr sz="1800" b="0" i="0" u="none" strike="noStrike" cap="none">
                <a:solidFill>
                  <a:schemeClr val="dk1"/>
                </a:solidFill>
                <a:latin typeface="Calibri"/>
                <a:ea typeface="Calibri"/>
                <a:cs typeface="Calibri"/>
                <a:sym typeface="Calibri"/>
              </a:defRPr>
            </a:lvl8pPr>
            <a:lvl9pPr marL="0" marR="0" lvl="8" indent="0" algn="l" rtl="0">
              <a:spcBef>
                <a:spcPts val="0"/>
              </a:spcBef>
              <a:buNone/>
              <a:defRPr sz="18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3"/>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ver 0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0"/>
            <a:ext cx="4165475" cy="6858000"/>
          </a:xfrm>
          <a:custGeom>
            <a:avLst/>
            <a:gdLst>
              <a:gd name="connsiteX0" fmla="*/ 0 w 4165475"/>
              <a:gd name="connsiteY0" fmla="*/ 0 h 5143500"/>
              <a:gd name="connsiteX1" fmla="*/ 2023994 w 4165475"/>
              <a:gd name="connsiteY1" fmla="*/ 0 h 5143500"/>
              <a:gd name="connsiteX2" fmla="*/ 4132959 w 4165475"/>
              <a:gd name="connsiteY2" fmla="*/ 2982248 h 5143500"/>
              <a:gd name="connsiteX3" fmla="*/ 4090617 w 4165475"/>
              <a:gd name="connsiteY3" fmla="*/ 3229098 h 5143500"/>
              <a:gd name="connsiteX4" fmla="*/ 1383497 w 4165475"/>
              <a:gd name="connsiteY4" fmla="*/ 5143500 h 5143500"/>
              <a:gd name="connsiteX5" fmla="*/ 0 w 4165475"/>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5475" h="5143500">
                <a:moveTo>
                  <a:pt x="0" y="0"/>
                </a:moveTo>
                <a:lnTo>
                  <a:pt x="2023994" y="0"/>
                </a:lnTo>
                <a:lnTo>
                  <a:pt x="4132959" y="2982248"/>
                </a:lnTo>
                <a:cubicBezTo>
                  <a:pt x="4189432" y="3062106"/>
                  <a:pt x="4170475" y="3172625"/>
                  <a:pt x="4090617" y="3229098"/>
                </a:cubicBezTo>
                <a:lnTo>
                  <a:pt x="1383497" y="5143500"/>
                </a:lnTo>
                <a:lnTo>
                  <a:pt x="0" y="5143500"/>
                </a:lnTo>
                <a:close/>
              </a:path>
            </a:pathLst>
          </a:custGeom>
        </p:spPr>
        <p:txBody>
          <a:bodyPr wrap="square">
            <a:noAutofit/>
          </a:bodyPr>
          <a:lstStyle>
            <a:lvl1pPr>
              <a:defRPr sz="1200"/>
            </a:lvl1pPr>
          </a:lstStyle>
          <a:p>
            <a:endParaRPr lang="en-GB" dirty="0"/>
          </a:p>
        </p:txBody>
      </p:sp>
      <p:sp>
        <p:nvSpPr>
          <p:cNvPr id="2" name="Footer Placeholder 1"/>
          <p:cNvSpPr>
            <a:spLocks noGrp="1"/>
          </p:cNvSpPr>
          <p:nvPr>
            <p:ph type="ftr" sz="quarter" idx="12"/>
          </p:nvPr>
        </p:nvSpPr>
        <p:spPr/>
        <p:txBody>
          <a:bodyPr/>
          <a:lstStyle/>
          <a:p>
            <a:r>
              <a:rPr lang="en-GB" b="1">
                <a:solidFill>
                  <a:srgbClr val="00AEEF"/>
                </a:solidFill>
              </a:rPr>
              <a:t>      </a:t>
            </a:r>
            <a:r>
              <a:rPr lang="en-GB" b="1">
                <a:solidFill>
                  <a:schemeClr val="tx1">
                    <a:lumMod val="75000"/>
                    <a:lumOff val="25000"/>
                  </a:schemeClr>
                </a:solidFill>
                <a:latin typeface="Raleway ExtraBold" panose="020B0903030101060003" pitchFamily="34" charset="0"/>
              </a:rPr>
              <a:t>dots.</a:t>
            </a:r>
            <a:r>
              <a:rPr lang="en-GB" sz="1050">
                <a:latin typeface="+mn-lt"/>
              </a:rPr>
              <a:t>Multipurpose  Presentation 2017 </a:t>
            </a:r>
            <a:endParaRPr lang="en-GB" sz="1050" dirty="0">
              <a:latin typeface="+mn-lt"/>
            </a:endParaRPr>
          </a:p>
        </p:txBody>
      </p:sp>
      <p:sp>
        <p:nvSpPr>
          <p:cNvPr id="3" name="Slide Number Placeholder 2"/>
          <p:cNvSpPr>
            <a:spLocks noGrp="1"/>
          </p:cNvSpPr>
          <p:nvPr>
            <p:ph type="sldNum" sz="quarter" idx="13"/>
          </p:nvPr>
        </p:nvSpPr>
        <p:spPr/>
        <p:txBody>
          <a:bodyPr/>
          <a:lstStyle/>
          <a:p>
            <a:fld id="{5D3A004F-2493-4BCC-BECF-C0616F9350EE}" type="slidenum">
              <a:rPr lang="en-GB" smtClean="0"/>
              <a:pPr/>
              <a:t>‹#›</a:t>
            </a:fld>
            <a:endParaRPr lang="en-GB" dirty="0"/>
          </a:p>
        </p:txBody>
      </p:sp>
    </p:spTree>
    <p:extLst>
      <p:ext uri="{BB962C8B-B14F-4D97-AF65-F5344CB8AC3E}">
        <p14:creationId xmlns:p14="http://schemas.microsoft.com/office/powerpoint/2010/main" val="979002395"/>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Coffee Break">
  <p:cSld name="6_Coffee Break">
    <p:spTree>
      <p:nvGrpSpPr>
        <p:cNvPr id="1" name="Shape 21"/>
        <p:cNvGrpSpPr/>
        <p:nvPr/>
      </p:nvGrpSpPr>
      <p:grpSpPr>
        <a:xfrm>
          <a:off x="0" y="0"/>
          <a:ext cx="0" cy="0"/>
          <a:chOff x="0" y="0"/>
          <a:chExt cx="0" cy="0"/>
        </a:xfrm>
      </p:grpSpPr>
      <p:sp>
        <p:nvSpPr>
          <p:cNvPr id="22" name="Google Shape;22;p3"/>
          <p:cNvSpPr>
            <a:spLocks noGrp="1"/>
          </p:cNvSpPr>
          <p:nvPr>
            <p:ph type="pic" idx="2"/>
          </p:nvPr>
        </p:nvSpPr>
        <p:spPr>
          <a:xfrm>
            <a:off x="0" y="0"/>
            <a:ext cx="9144000" cy="4133850"/>
          </a:xfrm>
          <a:prstGeom prst="rect">
            <a:avLst/>
          </a:prstGeom>
          <a:noFill/>
          <a:ln>
            <a:noFill/>
          </a:ln>
        </p:spPr>
        <p:txBody>
          <a:bodyPr spcFirstLastPara="1" wrap="square" lIns="91425" tIns="45700" rIns="91425" bIns="45700" anchor="t" anchorCtr="0">
            <a:noAutofit/>
          </a:bodyPr>
          <a:lstStyle>
            <a:lvl1pPr marR="0" lvl="0" algn="l" rtl="0">
              <a:spcBef>
                <a:spcPts val="240"/>
              </a:spcBef>
              <a:spcAft>
                <a:spcPts val="0"/>
              </a:spcAft>
              <a:buClr>
                <a:schemeClr val="lt2"/>
              </a:buClr>
              <a:buSzPts val="1200"/>
              <a:buFont typeface="Arial"/>
              <a:buNone/>
              <a:defRPr sz="1200" b="0" i="0" u="none" strike="noStrike" cap="none">
                <a:solidFill>
                  <a:schemeClr val="lt2"/>
                </a:solidFill>
                <a:latin typeface="Calibri"/>
                <a:ea typeface="Calibri"/>
                <a:cs typeface="Calibri"/>
                <a:sym typeface="Calibri"/>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4" name="Google Shape;24;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ull Screen Image">
  <p:cSld name="Full Screen Image">
    <p:spTree>
      <p:nvGrpSpPr>
        <p:cNvPr id="1" name="Shape 25"/>
        <p:cNvGrpSpPr/>
        <p:nvPr/>
      </p:nvGrpSpPr>
      <p:grpSpPr>
        <a:xfrm>
          <a:off x="0" y="0"/>
          <a:ext cx="0" cy="0"/>
          <a:chOff x="0" y="0"/>
          <a:chExt cx="0" cy="0"/>
        </a:xfrm>
      </p:grpSpPr>
      <p:sp>
        <p:nvSpPr>
          <p:cNvPr id="26" name="Google Shape;26;p4"/>
          <p:cNvSpPr>
            <a:spLocks noGrp="1"/>
          </p:cNvSpPr>
          <p:nvPr>
            <p:ph type="pic" idx="2"/>
          </p:nvPr>
        </p:nvSpPr>
        <p:spPr>
          <a:xfrm>
            <a:off x="0" y="0"/>
            <a:ext cx="9144000" cy="6858000"/>
          </a:xfrm>
          <a:prstGeom prst="rect">
            <a:avLst/>
          </a:prstGeom>
          <a:noFill/>
          <a:ln>
            <a:noFill/>
          </a:ln>
        </p:spPr>
        <p:txBody>
          <a:bodyPr spcFirstLastPara="1" wrap="square" lIns="91425" tIns="45700" rIns="91425" bIns="45700" anchor="ctr" anchorCtr="0">
            <a:noAutofit/>
          </a:bodyPr>
          <a:lstStyle>
            <a:lvl1pPr marR="0" lvl="0" algn="ctr" rtl="0">
              <a:spcBef>
                <a:spcPts val="240"/>
              </a:spcBef>
              <a:spcAft>
                <a:spcPts val="0"/>
              </a:spcAft>
              <a:buClr>
                <a:srgbClr val="BFBFBF"/>
              </a:buClr>
              <a:buSzPts val="1200"/>
              <a:buFont typeface="Arial"/>
              <a:buNone/>
              <a:defRPr sz="1200" b="0" i="0" u="none" strike="noStrike" cap="none">
                <a:solidFill>
                  <a:srgbClr val="BFBFBF"/>
                </a:solidFill>
                <a:latin typeface="Open Sans"/>
                <a:ea typeface="Open Sans"/>
                <a:cs typeface="Open Sans"/>
                <a:sym typeface="Open Sans"/>
              </a:defRPr>
            </a:lvl1pPr>
            <a:lvl2pPr marR="0" lvl="1"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
        <p:nvSpPr>
          <p:cNvPr id="28" name="Google Shape;28;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0F243E"/>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8" name="Google Shape;38;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rgbClr val="FFFFFF"/>
              </a:buClr>
              <a:buSzPts val="2800"/>
              <a:buChar char="•"/>
              <a:defRPr sz="2800">
                <a:solidFill>
                  <a:srgbClr val="FFFFFF"/>
                </a:solidFill>
              </a:defRPr>
            </a:lvl1pPr>
            <a:lvl2pPr marL="914400" lvl="1" indent="-381000" algn="l">
              <a:spcBef>
                <a:spcPts val="480"/>
              </a:spcBef>
              <a:spcAft>
                <a:spcPts val="0"/>
              </a:spcAft>
              <a:buClr>
                <a:srgbClr val="FFFFFF"/>
              </a:buClr>
              <a:buSzPts val="2400"/>
              <a:buChar char="–"/>
              <a:defRPr sz="2400">
                <a:solidFill>
                  <a:srgbClr val="FFFFFF"/>
                </a:solidFill>
              </a:defRPr>
            </a:lvl2pPr>
            <a:lvl3pPr marL="1371600" lvl="2" indent="-355600" algn="l">
              <a:spcBef>
                <a:spcPts val="400"/>
              </a:spcBef>
              <a:spcAft>
                <a:spcPts val="0"/>
              </a:spcAft>
              <a:buClr>
                <a:srgbClr val="FFFFFF"/>
              </a:buClr>
              <a:buSzPts val="2000"/>
              <a:buChar char="•"/>
              <a:defRPr sz="2000">
                <a:solidFill>
                  <a:srgbClr val="FFFFFF"/>
                </a:solidFill>
              </a:defRPr>
            </a:lvl3pPr>
            <a:lvl4pPr marL="1828800" lvl="3" indent="-342900" algn="l">
              <a:spcBef>
                <a:spcPts val="360"/>
              </a:spcBef>
              <a:spcAft>
                <a:spcPts val="0"/>
              </a:spcAft>
              <a:buClr>
                <a:srgbClr val="FFFFFF"/>
              </a:buClr>
              <a:buSzPts val="1800"/>
              <a:buChar char="–"/>
              <a:defRPr sz="1800">
                <a:solidFill>
                  <a:srgbClr val="FFFFFF"/>
                </a:solidFill>
              </a:defRPr>
            </a:lvl4pPr>
            <a:lvl5pPr marL="2286000" lvl="4" indent="-342900" algn="l">
              <a:spcBef>
                <a:spcPts val="360"/>
              </a:spcBef>
              <a:spcAft>
                <a:spcPts val="0"/>
              </a:spcAft>
              <a:buClr>
                <a:srgbClr val="FFFFFF"/>
              </a:buClr>
              <a:buSzPts val="1800"/>
              <a:buChar char="»"/>
              <a:defRPr sz="1800">
                <a:solidFill>
                  <a:srgbClr val="FFFFFF"/>
                </a:solidFill>
              </a:defRPr>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5" name="Google Shape;45;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1" name="Google Shape;51;p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2" name="Google Shape;52;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3" name="Google Shape;53;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4" name="Google Shape;5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0F243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11"/>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1"/>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9" name="Google Shape;69;p11"/>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0" name="Google Shape;70;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rgbClr val="0F243E"/>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2"/>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mt="15000"/>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0F243E"/>
              </a:buClr>
              <a:buSzPts val="4400"/>
              <a:buFont typeface="Calibri"/>
              <a:buNone/>
              <a:defRPr sz="4400" b="0" i="0" u="none" strike="noStrike" cap="none">
                <a:solidFill>
                  <a:srgbClr val="0F243E"/>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pic>
        <p:nvPicPr>
          <p:cNvPr id="14" name="Google Shape;14;p1" descr="Oxmedica_transparent.png"/>
          <p:cNvPicPr preferRelativeResize="0"/>
          <p:nvPr/>
        </p:nvPicPr>
        <p:blipFill rotWithShape="1">
          <a:blip r:embed="rId15">
            <a:alphaModFix/>
          </a:blip>
          <a:srcRect/>
          <a:stretch/>
        </p:blipFill>
        <p:spPr>
          <a:xfrm>
            <a:off x="8068476" y="6356350"/>
            <a:ext cx="618324" cy="35576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 id="2147483675" r:id="rId12"/>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8"/>
          <p:cNvPicPr preferRelativeResize="0"/>
          <p:nvPr/>
        </p:nvPicPr>
        <p:blipFill rotWithShape="1">
          <a:blip r:embed="rId3">
            <a:alphaModFix/>
          </a:blip>
          <a:srcRect/>
          <a:stretch/>
        </p:blipFill>
        <p:spPr>
          <a:xfrm>
            <a:off x="0" y="-1"/>
            <a:ext cx="9144000" cy="5917369"/>
          </a:xfrm>
          <a:prstGeom prst="rect">
            <a:avLst/>
          </a:prstGeom>
          <a:noFill/>
          <a:ln>
            <a:noFill/>
          </a:ln>
        </p:spPr>
      </p:pic>
      <p:sp>
        <p:nvSpPr>
          <p:cNvPr id="177" name="Google Shape;177;p28"/>
          <p:cNvSpPr txBox="1"/>
          <p:nvPr/>
        </p:nvSpPr>
        <p:spPr>
          <a:xfrm>
            <a:off x="2031812" y="5383724"/>
            <a:ext cx="5080376" cy="1067288"/>
          </a:xfrm>
          <a:prstGeom prst="rect">
            <a:avLst/>
          </a:prstGeom>
          <a:solidFill>
            <a:srgbClr val="A5A5A5">
              <a:alpha val="29411"/>
            </a:srgbClr>
          </a:solid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SzPts val="2800"/>
              <a:buFont typeface="Calibri"/>
              <a:buNone/>
            </a:pPr>
            <a:r>
              <a:rPr lang="en-US" sz="2800" b="1" dirty="0">
                <a:solidFill>
                  <a:schemeClr val="lt1"/>
                </a:solidFill>
                <a:latin typeface="Raleway" panose="020B0003030101060003" pitchFamily="34" charset="0"/>
                <a:ea typeface="Calibri"/>
                <a:cs typeface="Calibri"/>
                <a:sym typeface="Calibri"/>
              </a:rPr>
              <a:t>Welcome!</a:t>
            </a:r>
          </a:p>
          <a:p>
            <a:pPr marL="0" marR="0" lvl="0" indent="0" algn="ctr" rtl="0">
              <a:spcBef>
                <a:spcPts val="0"/>
              </a:spcBef>
              <a:spcAft>
                <a:spcPts val="0"/>
              </a:spcAft>
              <a:buClr>
                <a:schemeClr val="lt1"/>
              </a:buClr>
              <a:buSzPts val="2800"/>
              <a:buFont typeface="Calibri"/>
              <a:buNone/>
            </a:pPr>
            <a:endParaRPr lang="en-US" sz="2800" b="1" dirty="0">
              <a:solidFill>
                <a:schemeClr val="lt1"/>
              </a:solidFill>
              <a:latin typeface="Raleway" panose="020B0003030101060003" pitchFamily="34" charset="0"/>
              <a:ea typeface="Calibri"/>
              <a:cs typeface="Calibri"/>
              <a:sym typeface="Calibri"/>
            </a:endParaRPr>
          </a:p>
          <a:p>
            <a:pPr marL="0" marR="0" lvl="0" indent="0" algn="ctr" rtl="0">
              <a:spcBef>
                <a:spcPts val="0"/>
              </a:spcBef>
              <a:spcAft>
                <a:spcPts val="0"/>
              </a:spcAft>
              <a:buClr>
                <a:schemeClr val="lt1"/>
              </a:buClr>
              <a:buSzPts val="2800"/>
              <a:buFont typeface="Calibri"/>
              <a:buNone/>
            </a:pPr>
            <a:endParaRPr sz="2800" b="1" dirty="0">
              <a:solidFill>
                <a:schemeClr val="lt1"/>
              </a:solidFill>
              <a:latin typeface="Calibri"/>
              <a:ea typeface="Calibri"/>
              <a:cs typeface="Calibri"/>
              <a:sym typeface="Calibri"/>
            </a:endParaRPr>
          </a:p>
        </p:txBody>
      </p:sp>
      <p:sp>
        <p:nvSpPr>
          <p:cNvPr id="178" name="Google Shape;178;p28"/>
          <p:cNvSpPr txBox="1">
            <a:spLocks noGrp="1"/>
          </p:cNvSpPr>
          <p:nvPr>
            <p:ph type="ftr" idx="11"/>
          </p:nvPr>
        </p:nvSpPr>
        <p:spPr>
          <a:xfrm>
            <a:off x="3124200" y="6552587"/>
            <a:ext cx="2895600" cy="2637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888888"/>
              </a:buClr>
              <a:buSzPts val="800"/>
              <a:buFont typeface="Calibri"/>
              <a:buNone/>
            </a:pPr>
            <a:r>
              <a:rPr lang="en-US" sz="800"/>
              <a:t>CONFIDENTIAL: Oxmedica Ltd. 10347756</a:t>
            </a:r>
            <a:endParaRPr sz="800"/>
          </a:p>
        </p:txBody>
      </p:sp>
      <p:pic>
        <p:nvPicPr>
          <p:cNvPr id="6" name="Picture 5" descr="A black and white logo">
            <a:extLst>
              <a:ext uri="{FF2B5EF4-FFF2-40B4-BE49-F238E27FC236}">
                <a16:creationId xmlns:a16="http://schemas.microsoft.com/office/drawing/2014/main" id="{0F9F5973-F804-3A47-05C2-297C0479BA70}"/>
              </a:ext>
            </a:extLst>
          </p:cNvPr>
          <p:cNvPicPr>
            <a:picLocks/>
          </p:cNvPicPr>
          <p:nvPr/>
        </p:nvPicPr>
        <p:blipFill rotWithShape="1">
          <a:blip r:embed="rId4"/>
          <a:srcRect l="22635"/>
          <a:stretch/>
        </p:blipFill>
        <p:spPr>
          <a:xfrm>
            <a:off x="38711" y="6180684"/>
            <a:ext cx="1821728" cy="56192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9"/>
          <p:cNvPicPr preferRelativeResize="0">
            <a:picLocks noGrp="1"/>
          </p:cNvPicPr>
          <p:nvPr>
            <p:ph type="pic" idx="2"/>
          </p:nvPr>
        </p:nvPicPr>
        <p:blipFill rotWithShape="1">
          <a:blip r:embed="rId3">
            <a:alphaModFix/>
          </a:blip>
          <a:srcRect t="438" b="30800"/>
          <a:stretch/>
        </p:blipFill>
        <p:spPr>
          <a:xfrm>
            <a:off x="0" y="785398"/>
            <a:ext cx="9144000" cy="2322772"/>
          </a:xfrm>
          <a:prstGeom prst="rect">
            <a:avLst/>
          </a:prstGeom>
          <a:noFill/>
          <a:ln>
            <a:noFill/>
          </a:ln>
        </p:spPr>
      </p:pic>
      <p:sp>
        <p:nvSpPr>
          <p:cNvPr id="185" name="Google Shape;185;p29"/>
          <p:cNvSpPr/>
          <p:nvPr/>
        </p:nvSpPr>
        <p:spPr>
          <a:xfrm>
            <a:off x="0" y="785398"/>
            <a:ext cx="9144000" cy="2322771"/>
          </a:xfrm>
          <a:prstGeom prst="rect">
            <a:avLst/>
          </a:prstGeom>
          <a:gradFill>
            <a:gsLst>
              <a:gs pos="0">
                <a:srgbClr val="00B0F0">
                  <a:alpha val="0"/>
                </a:srgbClr>
              </a:gs>
              <a:gs pos="80000">
                <a:srgbClr val="283E8D">
                  <a:alpha val="72941"/>
                </a:srgbClr>
              </a:gs>
              <a:gs pos="100000">
                <a:srgbClr val="283E8D">
                  <a:alpha val="72941"/>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186" name="Google Shape;186;p29"/>
          <p:cNvSpPr txBox="1"/>
          <p:nvPr/>
        </p:nvSpPr>
        <p:spPr>
          <a:xfrm>
            <a:off x="223075" y="1599116"/>
            <a:ext cx="6198097"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lt2"/>
                </a:solidFill>
                <a:latin typeface="Raleway ExtraBold" panose="020B0903030101060003" pitchFamily="34" charset="0"/>
                <a:ea typeface="Calibri"/>
                <a:cs typeface="Calibri"/>
                <a:sym typeface="Raleway"/>
              </a:rPr>
              <a:t>Course introduction</a:t>
            </a:r>
            <a:endParaRPr sz="2701" dirty="0">
              <a:solidFill>
                <a:schemeClr val="lt2"/>
              </a:solidFill>
              <a:latin typeface="Raleway ExtraBold" panose="020B0903030101060003" pitchFamily="34" charset="0"/>
              <a:ea typeface="Calibri"/>
              <a:cs typeface="Calibri"/>
              <a:sym typeface="Calibri"/>
            </a:endParaRPr>
          </a:p>
        </p:txBody>
      </p:sp>
      <p:grpSp>
        <p:nvGrpSpPr>
          <p:cNvPr id="187" name="Google Shape;187;p29"/>
          <p:cNvGrpSpPr/>
          <p:nvPr/>
        </p:nvGrpSpPr>
        <p:grpSpPr>
          <a:xfrm rot="-5400000" flipH="1">
            <a:off x="1216048" y="1647706"/>
            <a:ext cx="52921" cy="1835045"/>
            <a:chOff x="16081378" y="5835651"/>
            <a:chExt cx="58738" cy="2036763"/>
          </a:xfrm>
        </p:grpSpPr>
        <p:sp>
          <p:nvSpPr>
            <p:cNvPr id="188" name="Google Shape;188;p29"/>
            <p:cNvSpPr/>
            <p:nvPr/>
          </p:nvSpPr>
          <p:spPr>
            <a:xfrm>
              <a:off x="16098841" y="5835651"/>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89" name="Google Shape;189;p29"/>
            <p:cNvSpPr/>
            <p:nvPr/>
          </p:nvSpPr>
          <p:spPr>
            <a:xfrm>
              <a:off x="16103603" y="5915026"/>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0" name="Google Shape;190;p29"/>
            <p:cNvSpPr/>
            <p:nvPr/>
          </p:nvSpPr>
          <p:spPr>
            <a:xfrm>
              <a:off x="16103603" y="5989639"/>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1" name="Google Shape;191;p29"/>
            <p:cNvSpPr/>
            <p:nvPr/>
          </p:nvSpPr>
          <p:spPr>
            <a:xfrm>
              <a:off x="16103603" y="606583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2" name="Google Shape;192;p29"/>
            <p:cNvSpPr/>
            <p:nvPr/>
          </p:nvSpPr>
          <p:spPr>
            <a:xfrm>
              <a:off x="16103603" y="6140451"/>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3" name="Google Shape;193;p29"/>
            <p:cNvSpPr/>
            <p:nvPr/>
          </p:nvSpPr>
          <p:spPr>
            <a:xfrm>
              <a:off x="16098841" y="6211889"/>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4" name="Google Shape;194;p29"/>
            <p:cNvSpPr/>
            <p:nvPr/>
          </p:nvSpPr>
          <p:spPr>
            <a:xfrm>
              <a:off x="16084553" y="6261101"/>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5" name="Google Shape;195;p29"/>
            <p:cNvSpPr/>
            <p:nvPr/>
          </p:nvSpPr>
          <p:spPr>
            <a:xfrm>
              <a:off x="16092491" y="6346826"/>
              <a:ext cx="36513" cy="381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6" name="Google Shape;196;p29"/>
            <p:cNvSpPr/>
            <p:nvPr/>
          </p:nvSpPr>
          <p:spPr>
            <a:xfrm>
              <a:off x="16103603" y="6437314"/>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7" name="Google Shape;197;p29"/>
            <p:cNvSpPr/>
            <p:nvPr/>
          </p:nvSpPr>
          <p:spPr>
            <a:xfrm>
              <a:off x="16103603" y="6516689"/>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8" name="Google Shape;198;p29"/>
            <p:cNvSpPr/>
            <p:nvPr/>
          </p:nvSpPr>
          <p:spPr>
            <a:xfrm>
              <a:off x="16106778" y="6591301"/>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199" name="Google Shape;199;p29"/>
            <p:cNvSpPr/>
            <p:nvPr/>
          </p:nvSpPr>
          <p:spPr>
            <a:xfrm>
              <a:off x="16106778" y="6665914"/>
              <a:ext cx="793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0" name="Google Shape;200;p29"/>
            <p:cNvSpPr/>
            <p:nvPr/>
          </p:nvSpPr>
          <p:spPr>
            <a:xfrm>
              <a:off x="16103603" y="6742114"/>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1" name="Google Shape;201;p29"/>
            <p:cNvSpPr/>
            <p:nvPr/>
          </p:nvSpPr>
          <p:spPr>
            <a:xfrm>
              <a:off x="16084553" y="6783389"/>
              <a:ext cx="52388" cy="476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2" name="Google Shape;202;p29"/>
            <p:cNvSpPr/>
            <p:nvPr/>
          </p:nvSpPr>
          <p:spPr>
            <a:xfrm>
              <a:off x="16092491" y="6872289"/>
              <a:ext cx="36513" cy="349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3" name="Google Shape;203;p29"/>
            <p:cNvSpPr/>
            <p:nvPr/>
          </p:nvSpPr>
          <p:spPr>
            <a:xfrm>
              <a:off x="16103603" y="6959602"/>
              <a:ext cx="14288"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4" name="Google Shape;204;p29"/>
            <p:cNvSpPr/>
            <p:nvPr/>
          </p:nvSpPr>
          <p:spPr>
            <a:xfrm>
              <a:off x="16103603" y="7038977"/>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5" name="Google Shape;205;p29"/>
            <p:cNvSpPr/>
            <p:nvPr/>
          </p:nvSpPr>
          <p:spPr>
            <a:xfrm>
              <a:off x="16103603" y="7113589"/>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6" name="Google Shape;206;p29"/>
            <p:cNvSpPr/>
            <p:nvPr/>
          </p:nvSpPr>
          <p:spPr>
            <a:xfrm>
              <a:off x="16103603" y="7188202"/>
              <a:ext cx="14288" cy="1111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7" name="Google Shape;207;p29"/>
            <p:cNvSpPr/>
            <p:nvPr/>
          </p:nvSpPr>
          <p:spPr>
            <a:xfrm>
              <a:off x="16103603" y="7259639"/>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8" name="Google Shape;208;p29"/>
            <p:cNvSpPr/>
            <p:nvPr/>
          </p:nvSpPr>
          <p:spPr>
            <a:xfrm>
              <a:off x="16098841" y="7331077"/>
              <a:ext cx="23813" cy="1905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09" name="Google Shape;209;p29"/>
            <p:cNvSpPr/>
            <p:nvPr/>
          </p:nvSpPr>
          <p:spPr>
            <a:xfrm>
              <a:off x="16098841" y="7399339"/>
              <a:ext cx="23813" cy="25400"/>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0" name="Google Shape;210;p29"/>
            <p:cNvSpPr/>
            <p:nvPr/>
          </p:nvSpPr>
          <p:spPr>
            <a:xfrm>
              <a:off x="16081378" y="7448552"/>
              <a:ext cx="58738" cy="55563"/>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1" name="Google Shape;211;p29"/>
            <p:cNvSpPr/>
            <p:nvPr/>
          </p:nvSpPr>
          <p:spPr>
            <a:xfrm>
              <a:off x="16092491" y="7542214"/>
              <a:ext cx="36513" cy="3333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2" name="Google Shape;212;p29"/>
            <p:cNvSpPr/>
            <p:nvPr/>
          </p:nvSpPr>
          <p:spPr>
            <a:xfrm>
              <a:off x="16103603" y="7632702"/>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3" name="Google Shape;213;p29"/>
            <p:cNvSpPr/>
            <p:nvPr/>
          </p:nvSpPr>
          <p:spPr>
            <a:xfrm>
              <a:off x="16103603" y="7707314"/>
              <a:ext cx="14288" cy="14288"/>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4" name="Google Shape;214;p29"/>
            <p:cNvSpPr/>
            <p:nvPr/>
          </p:nvSpPr>
          <p:spPr>
            <a:xfrm>
              <a:off x="16103603" y="7781927"/>
              <a:ext cx="14288" cy="1587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215" name="Google Shape;215;p29"/>
            <p:cNvSpPr/>
            <p:nvPr/>
          </p:nvSpPr>
          <p:spPr>
            <a:xfrm>
              <a:off x="16098841" y="7850189"/>
              <a:ext cx="23813" cy="22225"/>
            </a:xfrm>
            <a:prstGeom prst="ellipse">
              <a:avLst/>
            </a:prstGeom>
            <a:solidFill>
              <a:schemeClr val="lt1"/>
            </a:soli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218" name="Google Shape;218;p29"/>
          <p:cNvPicPr preferRelativeResize="0"/>
          <p:nvPr/>
        </p:nvPicPr>
        <p:blipFill rotWithShape="1">
          <a:blip r:embed="rId4">
            <a:alphaModFix/>
          </a:blip>
          <a:srcRect/>
          <a:stretch/>
        </p:blipFill>
        <p:spPr>
          <a:xfrm>
            <a:off x="3124200" y="6502400"/>
            <a:ext cx="2895600" cy="355600"/>
          </a:xfrm>
          <a:prstGeom prst="rect">
            <a:avLst/>
          </a:prstGeom>
          <a:noFill/>
          <a:ln>
            <a:noFill/>
          </a:ln>
        </p:spPr>
      </p:pic>
      <p:pic>
        <p:nvPicPr>
          <p:cNvPr id="2" name="Picture 1" descr="A black and white logo">
            <a:extLst>
              <a:ext uri="{FF2B5EF4-FFF2-40B4-BE49-F238E27FC236}">
                <a16:creationId xmlns:a16="http://schemas.microsoft.com/office/drawing/2014/main" id="{F3E8AA84-7C5B-43A7-A82A-54EF04D06C5B}"/>
              </a:ext>
            </a:extLst>
          </p:cNvPr>
          <p:cNvPicPr>
            <a:picLocks noGrp="1" noRot="1" noChangeAspect="1" noMove="1" noResize="1" noEditPoints="1" noAdjustHandles="1" noChangeArrowheads="1" noChangeShapeType="1" noCrop="1"/>
          </p:cNvPicPr>
          <p:nvPr/>
        </p:nvPicPr>
        <p:blipFill rotWithShape="1">
          <a:blip r:embed="rId5"/>
          <a:srcRect l="22635"/>
          <a:stretch/>
        </p:blipFill>
        <p:spPr>
          <a:xfrm>
            <a:off x="133126" y="6217809"/>
            <a:ext cx="1821728" cy="561921"/>
          </a:xfrm>
          <a:prstGeom prst="rect">
            <a:avLst/>
          </a:prstGeom>
        </p:spPr>
      </p:pic>
      <p:sp>
        <p:nvSpPr>
          <p:cNvPr id="5" name="TextBox 4">
            <a:extLst>
              <a:ext uri="{FF2B5EF4-FFF2-40B4-BE49-F238E27FC236}">
                <a16:creationId xmlns:a16="http://schemas.microsoft.com/office/drawing/2014/main" id="{04270E87-877B-DFA6-CE80-C90239A1CF60}"/>
              </a:ext>
            </a:extLst>
          </p:cNvPr>
          <p:cNvSpPr txBox="1"/>
          <p:nvPr/>
        </p:nvSpPr>
        <p:spPr>
          <a:xfrm>
            <a:off x="324986" y="3274541"/>
            <a:ext cx="6096186" cy="1384995"/>
          </a:xfrm>
          <a:prstGeom prst="rect">
            <a:avLst/>
          </a:prstGeom>
          <a:noFill/>
        </p:spPr>
        <p:txBody>
          <a:bodyPr wrap="square" rtlCol="0">
            <a:spAutoFit/>
          </a:bodyPr>
          <a:lstStyle/>
          <a:p>
            <a:pPr marL="285750" lvl="2" indent="-285750">
              <a:buFont typeface="Arial" panose="020B0604020202020204" pitchFamily="34" charset="0"/>
              <a:buChar char="•"/>
            </a:pPr>
            <a:r>
              <a:rPr lang="en-US" dirty="0"/>
              <a:t>29</a:t>
            </a:r>
            <a:r>
              <a:rPr lang="en-US" baseline="30000" dirty="0"/>
              <a:t>th</a:t>
            </a:r>
            <a:r>
              <a:rPr lang="en-US" dirty="0"/>
              <a:t> June – 18</a:t>
            </a:r>
            <a:r>
              <a:rPr lang="en-US" baseline="30000" dirty="0"/>
              <a:t>th</a:t>
            </a:r>
            <a:r>
              <a:rPr lang="en-US" dirty="0"/>
              <a:t> July 2024 (3 weeks)</a:t>
            </a:r>
          </a:p>
          <a:p>
            <a:pPr marL="285750" lvl="2" indent="-285750">
              <a:buFont typeface="Arial" panose="020B0604020202020204" pitchFamily="34" charset="0"/>
              <a:buChar char="•"/>
            </a:pPr>
            <a:r>
              <a:rPr lang="en-US" dirty="0"/>
              <a:t>Tutor: </a:t>
            </a:r>
            <a:r>
              <a:rPr lang="en-US" b="1" dirty="0"/>
              <a:t>Mr Omar Choudhry</a:t>
            </a:r>
          </a:p>
          <a:p>
            <a:pPr marL="285750" lvl="2" indent="-285750">
              <a:buFont typeface="Arial" panose="020B0604020202020204" pitchFamily="34" charset="0"/>
              <a:buChar char="•"/>
            </a:pPr>
            <a:r>
              <a:rPr lang="en-US" dirty="0"/>
              <a:t>Please review the </a:t>
            </a:r>
            <a:r>
              <a:rPr lang="en-US" b="1" dirty="0"/>
              <a:t>Pre-course Student Handout</a:t>
            </a:r>
          </a:p>
          <a:p>
            <a:pPr marL="285750" lvl="2" indent="-285750">
              <a:buFont typeface="Arial" panose="020B0604020202020204" pitchFamily="34" charset="0"/>
              <a:buChar char="•"/>
            </a:pPr>
            <a:r>
              <a:rPr lang="en-US" dirty="0"/>
              <a:t>Establish </a:t>
            </a:r>
            <a:r>
              <a:rPr lang="en-US" b="1" dirty="0"/>
              <a:t>Teaching Pedagogies</a:t>
            </a:r>
          </a:p>
          <a:p>
            <a:pPr marL="285750" lvl="2" indent="-285750">
              <a:buFont typeface="Arial" panose="020B0604020202020204" pitchFamily="34" charset="0"/>
              <a:buChar char="•"/>
            </a:pPr>
            <a:r>
              <a:rPr lang="en-US" dirty="0"/>
              <a:t>Course: </a:t>
            </a:r>
            <a:r>
              <a:rPr lang="en-US" b="1" dirty="0"/>
              <a:t>Cybersecurity and Cryptography</a:t>
            </a:r>
          </a:p>
          <a:p>
            <a:pPr marL="285750" lvl="2" indent="-285750">
              <a:buFont typeface="Arial" panose="020B0604020202020204" pitchFamily="34" charset="0"/>
              <a:buChar char="•"/>
            </a:pPr>
            <a:r>
              <a:rPr lang="en-US" b="1" dirty="0"/>
              <a:t>Final Group Project </a:t>
            </a:r>
            <a:r>
              <a:rPr lang="en-US" dirty="0"/>
              <a:t>Introduction</a:t>
            </a:r>
          </a:p>
        </p:txBody>
      </p:sp>
      <p:pic>
        <p:nvPicPr>
          <p:cNvPr id="9" name="Picture 8" descr="A list of classes and classes&#10;&#10;Description automatically generated with medium confidence">
            <a:extLst>
              <a:ext uri="{FF2B5EF4-FFF2-40B4-BE49-F238E27FC236}">
                <a16:creationId xmlns:a16="http://schemas.microsoft.com/office/drawing/2014/main" id="{63ADBDBC-4F5F-7984-8429-8FE438C2FEC7}"/>
              </a:ext>
            </a:extLst>
          </p:cNvPr>
          <p:cNvPicPr>
            <a:picLocks noChangeAspect="1"/>
          </p:cNvPicPr>
          <p:nvPr/>
        </p:nvPicPr>
        <p:blipFill>
          <a:blip r:embed="rId6"/>
          <a:stretch>
            <a:fillRect/>
          </a:stretch>
        </p:blipFill>
        <p:spPr>
          <a:xfrm>
            <a:off x="5186149" y="3274540"/>
            <a:ext cx="3728399" cy="287794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a computer chip&#10;&#10;Description automatically generated">
            <a:extLst>
              <a:ext uri="{FF2B5EF4-FFF2-40B4-BE49-F238E27FC236}">
                <a16:creationId xmlns:a16="http://schemas.microsoft.com/office/drawing/2014/main" id="{5A9D18DF-7A8F-41AC-84EB-AD8ED02E50CF}"/>
              </a:ext>
            </a:extLst>
          </p:cNvPr>
          <p:cNvPicPr>
            <a:picLocks noGrp="1" noChangeAspect="1"/>
          </p:cNvPicPr>
          <p:nvPr>
            <p:ph type="pic" idx="2"/>
          </p:nvPr>
        </p:nvPicPr>
        <p:blipFill>
          <a:blip r:embed="rId3"/>
          <a:srcRect t="20037" b="20037"/>
          <a:stretch>
            <a:fillRect/>
          </a:stretch>
        </p:blipFill>
        <p:spPr/>
      </p:pic>
      <p:pic>
        <p:nvPicPr>
          <p:cNvPr id="3" name="Picture 2" descr="A building with columns and a statue on top&#10;&#10;Description automatically generated">
            <a:extLst>
              <a:ext uri="{FF2B5EF4-FFF2-40B4-BE49-F238E27FC236}">
                <a16:creationId xmlns:a16="http://schemas.microsoft.com/office/drawing/2014/main" id="{25825D1E-FA1B-86FC-2EA3-993B098F88BE}"/>
              </a:ext>
            </a:extLst>
          </p:cNvPr>
          <p:cNvPicPr>
            <a:picLocks noChangeAspect="1"/>
          </p:cNvPicPr>
          <p:nvPr/>
        </p:nvPicPr>
        <p:blipFill>
          <a:blip r:embed="rId4"/>
          <a:stretch>
            <a:fillRect/>
          </a:stretch>
        </p:blipFill>
        <p:spPr>
          <a:xfrm>
            <a:off x="0" y="0"/>
            <a:ext cx="9144000" cy="6870749"/>
          </a:xfrm>
          <a:prstGeom prst="rect">
            <a:avLst/>
          </a:prstGeom>
        </p:spPr>
      </p:pic>
      <p:pic>
        <p:nvPicPr>
          <p:cNvPr id="9" name="Google Shape;218;p29">
            <a:extLst>
              <a:ext uri="{FF2B5EF4-FFF2-40B4-BE49-F238E27FC236}">
                <a16:creationId xmlns:a16="http://schemas.microsoft.com/office/drawing/2014/main" id="{570ECE56-CCF8-11C7-4E2F-D62EE743C550}"/>
              </a:ext>
            </a:extLst>
          </p:cNvPr>
          <p:cNvPicPr preferRelativeResize="0"/>
          <p:nvPr/>
        </p:nvPicPr>
        <p:blipFill rotWithShape="1">
          <a:blip r:embed="rId5">
            <a:alphaModFix/>
          </a:blip>
          <a:srcRect/>
          <a:stretch/>
        </p:blipFill>
        <p:spPr>
          <a:xfrm>
            <a:off x="3124200" y="6502400"/>
            <a:ext cx="2895600" cy="355600"/>
          </a:xfrm>
          <a:prstGeom prst="rect">
            <a:avLst/>
          </a:prstGeom>
          <a:noFill/>
          <a:ln>
            <a:noFill/>
          </a:ln>
        </p:spPr>
      </p:pic>
      <p:pic>
        <p:nvPicPr>
          <p:cNvPr id="10" name="Picture 9" descr="A black and white logo">
            <a:extLst>
              <a:ext uri="{FF2B5EF4-FFF2-40B4-BE49-F238E27FC236}">
                <a16:creationId xmlns:a16="http://schemas.microsoft.com/office/drawing/2014/main" id="{D59E6373-1BE9-F777-26FA-46F9916152A7}"/>
              </a:ext>
            </a:extLst>
          </p:cNvPr>
          <p:cNvPicPr/>
          <p:nvPr/>
        </p:nvPicPr>
        <p:blipFill rotWithShape="1">
          <a:blip r:embed="rId6"/>
          <a:srcRect l="22635"/>
          <a:stretch/>
        </p:blipFill>
        <p:spPr>
          <a:xfrm>
            <a:off x="415634" y="-11820"/>
            <a:ext cx="1821728" cy="561921"/>
          </a:xfrm>
          <a:prstGeom prst="rect">
            <a:avLst/>
          </a:prstGeom>
        </p:spPr>
      </p:pic>
    </p:spTree>
    <p:extLst>
      <p:ext uri="{BB962C8B-B14F-4D97-AF65-F5344CB8AC3E}">
        <p14:creationId xmlns:p14="http://schemas.microsoft.com/office/powerpoint/2010/main" val="37445800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D52127A-55A9-2813-227D-AF019B997C16}"/>
              </a:ext>
            </a:extLst>
          </p:cNvPr>
          <p:cNvPicPr>
            <a:picLocks noChangeAspect="1"/>
          </p:cNvPicPr>
          <p:nvPr/>
        </p:nvPicPr>
        <p:blipFill>
          <a:blip r:embed="rId3"/>
          <a:stretch>
            <a:fillRect/>
          </a:stretch>
        </p:blipFill>
        <p:spPr>
          <a:xfrm>
            <a:off x="0" y="0"/>
            <a:ext cx="9144000" cy="6846180"/>
          </a:xfrm>
          <a:prstGeom prst="rect">
            <a:avLst/>
          </a:prstGeom>
        </p:spPr>
      </p:pic>
      <p:pic>
        <p:nvPicPr>
          <p:cNvPr id="10" name="Google Shape;218;p29">
            <a:extLst>
              <a:ext uri="{FF2B5EF4-FFF2-40B4-BE49-F238E27FC236}">
                <a16:creationId xmlns:a16="http://schemas.microsoft.com/office/drawing/2014/main" id="{BE2D6723-7EC0-898C-5714-27DA1BD2CEEB}"/>
              </a:ext>
            </a:extLst>
          </p:cNvPr>
          <p:cNvPicPr preferRelativeResize="0"/>
          <p:nvPr/>
        </p:nvPicPr>
        <p:blipFill rotWithShape="1">
          <a:blip r:embed="rId4">
            <a:alphaModFix/>
          </a:blip>
          <a:srcRect/>
          <a:stretch/>
        </p:blipFill>
        <p:spPr>
          <a:xfrm>
            <a:off x="3124200" y="6502400"/>
            <a:ext cx="2895600" cy="355600"/>
          </a:xfrm>
          <a:prstGeom prst="rect">
            <a:avLst/>
          </a:prstGeom>
          <a:noFill/>
          <a:ln>
            <a:noFill/>
          </a:ln>
        </p:spPr>
      </p:pic>
      <p:pic>
        <p:nvPicPr>
          <p:cNvPr id="11" name="Picture 10" descr="A black and white logo">
            <a:extLst>
              <a:ext uri="{FF2B5EF4-FFF2-40B4-BE49-F238E27FC236}">
                <a16:creationId xmlns:a16="http://schemas.microsoft.com/office/drawing/2014/main" id="{818E7BDD-BA55-CB92-0BC0-32A53F5EA883}"/>
              </a:ext>
            </a:extLst>
          </p:cNvPr>
          <p:cNvPicPr/>
          <p:nvPr/>
        </p:nvPicPr>
        <p:blipFill rotWithShape="1">
          <a:blip r:embed="rId5"/>
          <a:srcRect l="22635"/>
          <a:stretch/>
        </p:blipFill>
        <p:spPr>
          <a:xfrm>
            <a:off x="415634" y="-11820"/>
            <a:ext cx="1821728" cy="561921"/>
          </a:xfrm>
          <a:prstGeom prst="rect">
            <a:avLst/>
          </a:prstGeom>
        </p:spPr>
      </p:pic>
    </p:spTree>
    <p:extLst>
      <p:ext uri="{BB962C8B-B14F-4D97-AF65-F5344CB8AC3E}">
        <p14:creationId xmlns:p14="http://schemas.microsoft.com/office/powerpoint/2010/main" val="264621258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358292" y="118464"/>
            <a:ext cx="5180005" cy="6730999"/>
          </a:xfrm>
          <a:custGeom>
            <a:avLst/>
            <a:gdLst>
              <a:gd name="connsiteX0" fmla="*/ 0 w 4481573"/>
              <a:gd name="connsiteY0" fmla="*/ 0 h 5143500"/>
              <a:gd name="connsiteX1" fmla="*/ 1872994 w 4481573"/>
              <a:gd name="connsiteY1" fmla="*/ 0 h 5143500"/>
              <a:gd name="connsiteX2" fmla="*/ 4436231 w 4481573"/>
              <a:gd name="connsiteY2" fmla="*/ 2853929 h 5143500"/>
              <a:gd name="connsiteX3" fmla="*/ 4422811 w 4481573"/>
              <a:gd name="connsiteY3" fmla="*/ 3104025 h 5143500"/>
              <a:gd name="connsiteX4" fmla="*/ 2152042 w 4481573"/>
              <a:gd name="connsiteY4" fmla="*/ 5143500 h 5143500"/>
              <a:gd name="connsiteX5" fmla="*/ 0 w 4481573"/>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73" h="5143500">
                <a:moveTo>
                  <a:pt x="0" y="0"/>
                </a:moveTo>
                <a:lnTo>
                  <a:pt x="1872994" y="0"/>
                </a:lnTo>
                <a:lnTo>
                  <a:pt x="4436231" y="2853929"/>
                </a:lnTo>
                <a:cubicBezTo>
                  <a:pt x="4501587" y="2926697"/>
                  <a:pt x="4495579" y="3038669"/>
                  <a:pt x="4422811" y="3104025"/>
                </a:cubicBezTo>
                <a:lnTo>
                  <a:pt x="2152042" y="5143500"/>
                </a:lnTo>
                <a:lnTo>
                  <a:pt x="0" y="5143500"/>
                </a:lnTo>
                <a:close/>
              </a:path>
            </a:pathLst>
          </a:custGeom>
          <a:gradFill>
            <a:gsLst>
              <a:gs pos="0">
                <a:srgbClr val="00B0F0"/>
              </a:gs>
              <a:gs pos="100000">
                <a:srgbClr val="283E8D"/>
              </a:gs>
            </a:gsLst>
            <a:path path="circle">
              <a:fillToRect l="50000" t="50000" r="50000" b="50000"/>
            </a:path>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3" name="TextBox 12"/>
          <p:cNvSpPr txBox="1"/>
          <p:nvPr/>
        </p:nvSpPr>
        <p:spPr>
          <a:xfrm>
            <a:off x="3862328" y="558901"/>
            <a:ext cx="5041661" cy="769441"/>
          </a:xfrm>
          <a:prstGeom prst="rect">
            <a:avLst/>
          </a:prstGeom>
          <a:noFill/>
        </p:spPr>
        <p:txBody>
          <a:bodyPr wrap="square" rtlCol="0">
            <a:spAutoFit/>
          </a:bodyPr>
          <a:lstStyle/>
          <a:p>
            <a:r>
              <a:rPr lang="en-US" sz="4400" dirty="0">
                <a:solidFill>
                  <a:srgbClr val="002060"/>
                </a:solidFill>
                <a:latin typeface="Raleway ExtraBold" panose="020B0903030101060003" pitchFamily="34" charset="0"/>
                <a:cs typeface="Calibri" panose="020F0502020204030204" pitchFamily="34" charset="0"/>
              </a:rPr>
              <a:t>Course outcomes</a:t>
            </a:r>
          </a:p>
        </p:txBody>
      </p:sp>
      <p:grpSp>
        <p:nvGrpSpPr>
          <p:cNvPr id="31" name="Group 30"/>
          <p:cNvGrpSpPr/>
          <p:nvPr/>
        </p:nvGrpSpPr>
        <p:grpSpPr>
          <a:xfrm rot="5400000">
            <a:off x="6135926" y="999489"/>
            <a:ext cx="54536" cy="1891046"/>
            <a:chOff x="16081378" y="5835651"/>
            <a:chExt cx="58738" cy="2036763"/>
          </a:xfrm>
          <a:gradFill>
            <a:gsLst>
              <a:gs pos="100000">
                <a:schemeClr val="accent1"/>
              </a:gs>
              <a:gs pos="4000">
                <a:schemeClr val="accent2"/>
              </a:gs>
            </a:gsLst>
            <a:lin ang="2700000" scaled="1"/>
          </a:gradFill>
        </p:grpSpPr>
        <p:sp>
          <p:nvSpPr>
            <p:cNvPr id="32" name="Oval 5"/>
            <p:cNvSpPr>
              <a:spLocks noChangeArrowheads="1"/>
            </p:cNvSpPr>
            <p:nvPr/>
          </p:nvSpPr>
          <p:spPr bwMode="auto">
            <a:xfrm>
              <a:off x="16098841" y="5835651"/>
              <a:ext cx="2381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33" name="Oval 6"/>
            <p:cNvSpPr>
              <a:spLocks noChangeArrowheads="1"/>
            </p:cNvSpPr>
            <p:nvPr/>
          </p:nvSpPr>
          <p:spPr bwMode="auto">
            <a:xfrm>
              <a:off x="16103603" y="5915026"/>
              <a:ext cx="14288"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34" name="Oval 7"/>
            <p:cNvSpPr>
              <a:spLocks noChangeArrowheads="1"/>
            </p:cNvSpPr>
            <p:nvPr/>
          </p:nvSpPr>
          <p:spPr bwMode="auto">
            <a:xfrm>
              <a:off x="16103603" y="5989639"/>
              <a:ext cx="14288"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35" name="Oval 8"/>
            <p:cNvSpPr>
              <a:spLocks noChangeArrowheads="1"/>
            </p:cNvSpPr>
            <p:nvPr/>
          </p:nvSpPr>
          <p:spPr bwMode="auto">
            <a:xfrm>
              <a:off x="16103603" y="6065839"/>
              <a:ext cx="14288"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36" name="Oval 9"/>
            <p:cNvSpPr>
              <a:spLocks noChangeArrowheads="1"/>
            </p:cNvSpPr>
            <p:nvPr/>
          </p:nvSpPr>
          <p:spPr bwMode="auto">
            <a:xfrm>
              <a:off x="16103603" y="6140451"/>
              <a:ext cx="14288"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37" name="Oval 10"/>
            <p:cNvSpPr>
              <a:spLocks noChangeArrowheads="1"/>
            </p:cNvSpPr>
            <p:nvPr/>
          </p:nvSpPr>
          <p:spPr bwMode="auto">
            <a:xfrm>
              <a:off x="16098841" y="6211889"/>
              <a:ext cx="23813"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38" name="Oval 11"/>
            <p:cNvSpPr>
              <a:spLocks noChangeArrowheads="1"/>
            </p:cNvSpPr>
            <p:nvPr/>
          </p:nvSpPr>
          <p:spPr bwMode="auto">
            <a:xfrm>
              <a:off x="16084553" y="6261101"/>
              <a:ext cx="52388"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39" name="Oval 12"/>
            <p:cNvSpPr>
              <a:spLocks noChangeArrowheads="1"/>
            </p:cNvSpPr>
            <p:nvPr/>
          </p:nvSpPr>
          <p:spPr bwMode="auto">
            <a:xfrm>
              <a:off x="16092491" y="6346826"/>
              <a:ext cx="36513" cy="38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0" name="Oval 13"/>
            <p:cNvSpPr>
              <a:spLocks noChangeArrowheads="1"/>
            </p:cNvSpPr>
            <p:nvPr/>
          </p:nvSpPr>
          <p:spPr bwMode="auto">
            <a:xfrm>
              <a:off x="16103603" y="6437314"/>
              <a:ext cx="14288"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1" name="Oval 14"/>
            <p:cNvSpPr>
              <a:spLocks noChangeArrowheads="1"/>
            </p:cNvSpPr>
            <p:nvPr/>
          </p:nvSpPr>
          <p:spPr bwMode="auto">
            <a:xfrm>
              <a:off x="16103603" y="6516689"/>
              <a:ext cx="14288"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2" name="Oval 15"/>
            <p:cNvSpPr>
              <a:spLocks noChangeArrowheads="1"/>
            </p:cNvSpPr>
            <p:nvPr/>
          </p:nvSpPr>
          <p:spPr bwMode="auto">
            <a:xfrm>
              <a:off x="16106778" y="6591301"/>
              <a:ext cx="7938"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3" name="Oval 16"/>
            <p:cNvSpPr>
              <a:spLocks noChangeArrowheads="1"/>
            </p:cNvSpPr>
            <p:nvPr/>
          </p:nvSpPr>
          <p:spPr bwMode="auto">
            <a:xfrm>
              <a:off x="16106778" y="6665914"/>
              <a:ext cx="7938"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4" name="Oval 17"/>
            <p:cNvSpPr>
              <a:spLocks noChangeArrowheads="1"/>
            </p:cNvSpPr>
            <p:nvPr/>
          </p:nvSpPr>
          <p:spPr bwMode="auto">
            <a:xfrm>
              <a:off x="16103603" y="6742114"/>
              <a:ext cx="14288"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5" name="Oval 18"/>
            <p:cNvSpPr>
              <a:spLocks noChangeArrowheads="1"/>
            </p:cNvSpPr>
            <p:nvPr/>
          </p:nvSpPr>
          <p:spPr bwMode="auto">
            <a:xfrm>
              <a:off x="16084553" y="6783389"/>
              <a:ext cx="52388" cy="476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6" name="Oval 19"/>
            <p:cNvSpPr>
              <a:spLocks noChangeArrowheads="1"/>
            </p:cNvSpPr>
            <p:nvPr/>
          </p:nvSpPr>
          <p:spPr bwMode="auto">
            <a:xfrm>
              <a:off x="16092491" y="6872289"/>
              <a:ext cx="36513" cy="349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7" name="Oval 20"/>
            <p:cNvSpPr>
              <a:spLocks noChangeArrowheads="1"/>
            </p:cNvSpPr>
            <p:nvPr/>
          </p:nvSpPr>
          <p:spPr bwMode="auto">
            <a:xfrm>
              <a:off x="16103603" y="6959602"/>
              <a:ext cx="14288"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8" name="Oval 21"/>
            <p:cNvSpPr>
              <a:spLocks noChangeArrowheads="1"/>
            </p:cNvSpPr>
            <p:nvPr/>
          </p:nvSpPr>
          <p:spPr bwMode="auto">
            <a:xfrm>
              <a:off x="16103603" y="7038977"/>
              <a:ext cx="14288"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49" name="Oval 22"/>
            <p:cNvSpPr>
              <a:spLocks noChangeArrowheads="1"/>
            </p:cNvSpPr>
            <p:nvPr/>
          </p:nvSpPr>
          <p:spPr bwMode="auto">
            <a:xfrm>
              <a:off x="16103603" y="7113589"/>
              <a:ext cx="14288"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0" name="Oval 23"/>
            <p:cNvSpPr>
              <a:spLocks noChangeArrowheads="1"/>
            </p:cNvSpPr>
            <p:nvPr/>
          </p:nvSpPr>
          <p:spPr bwMode="auto">
            <a:xfrm>
              <a:off x="16103603" y="7188202"/>
              <a:ext cx="14288" cy="111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1" name="Oval 24"/>
            <p:cNvSpPr>
              <a:spLocks noChangeArrowheads="1"/>
            </p:cNvSpPr>
            <p:nvPr/>
          </p:nvSpPr>
          <p:spPr bwMode="auto">
            <a:xfrm>
              <a:off x="16103603" y="7259639"/>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2" name="Oval 25"/>
            <p:cNvSpPr>
              <a:spLocks noChangeArrowheads="1"/>
            </p:cNvSpPr>
            <p:nvPr/>
          </p:nvSpPr>
          <p:spPr bwMode="auto">
            <a:xfrm>
              <a:off x="16098841" y="7331077"/>
              <a:ext cx="23813"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3" name="Oval 26"/>
            <p:cNvSpPr>
              <a:spLocks noChangeArrowheads="1"/>
            </p:cNvSpPr>
            <p:nvPr/>
          </p:nvSpPr>
          <p:spPr bwMode="auto">
            <a:xfrm>
              <a:off x="16098841" y="7399339"/>
              <a:ext cx="23813" cy="25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4" name="Oval 27"/>
            <p:cNvSpPr>
              <a:spLocks noChangeArrowheads="1"/>
            </p:cNvSpPr>
            <p:nvPr/>
          </p:nvSpPr>
          <p:spPr bwMode="auto">
            <a:xfrm>
              <a:off x="16081378" y="7448552"/>
              <a:ext cx="58738" cy="555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5" name="Oval 28"/>
            <p:cNvSpPr>
              <a:spLocks noChangeArrowheads="1"/>
            </p:cNvSpPr>
            <p:nvPr/>
          </p:nvSpPr>
          <p:spPr bwMode="auto">
            <a:xfrm>
              <a:off x="16092491" y="7542214"/>
              <a:ext cx="36513" cy="33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6" name="Oval 29"/>
            <p:cNvSpPr>
              <a:spLocks noChangeArrowheads="1"/>
            </p:cNvSpPr>
            <p:nvPr/>
          </p:nvSpPr>
          <p:spPr bwMode="auto">
            <a:xfrm>
              <a:off x="16103603" y="7632702"/>
              <a:ext cx="14288"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7" name="Oval 30"/>
            <p:cNvSpPr>
              <a:spLocks noChangeArrowheads="1"/>
            </p:cNvSpPr>
            <p:nvPr/>
          </p:nvSpPr>
          <p:spPr bwMode="auto">
            <a:xfrm>
              <a:off x="16103603" y="7707314"/>
              <a:ext cx="14288"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8" name="Oval 31"/>
            <p:cNvSpPr>
              <a:spLocks noChangeArrowheads="1"/>
            </p:cNvSpPr>
            <p:nvPr/>
          </p:nvSpPr>
          <p:spPr bwMode="auto">
            <a:xfrm>
              <a:off x="16103603" y="7781927"/>
              <a:ext cx="14288" cy="15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sp>
          <p:nvSpPr>
            <p:cNvPr id="59" name="Oval 32"/>
            <p:cNvSpPr>
              <a:spLocks noChangeArrowheads="1"/>
            </p:cNvSpPr>
            <p:nvPr/>
          </p:nvSpPr>
          <p:spPr bwMode="auto">
            <a:xfrm>
              <a:off x="16098841" y="7850189"/>
              <a:ext cx="23813" cy="222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9" tIns="17149" rIns="34299" bIns="17149" numCol="1" anchor="t" anchorCtr="0" compatLnSpc="1">
              <a:prstTxWarp prst="textNoShape">
                <a:avLst/>
              </a:prstTxWarp>
            </a:bodyPr>
            <a:lstStyle/>
            <a:p>
              <a:endParaRPr lang="en-US" sz="525" dirty="0"/>
            </a:p>
          </p:txBody>
        </p:sp>
      </p:grpSp>
      <p:pic>
        <p:nvPicPr>
          <p:cNvPr id="3" name="Picture Placeholder 2" descr="Machine in a laboratory"/>
          <p:cNvPicPr>
            <a:picLocks noGrp="1" noChangeAspect="1"/>
          </p:cNvPicPr>
          <p:nvPr>
            <p:ph type="pic" sz="quarter" idx="10"/>
          </p:nvPr>
        </p:nvPicPr>
        <p:blipFill>
          <a:blip r:embed="rId3"/>
          <a:srcRect l="24347" r="24347"/>
          <a:stretch/>
        </p:blipFill>
        <p:spPr>
          <a:xfrm>
            <a:off x="-434909" y="-30501"/>
            <a:ext cx="5286127" cy="6868742"/>
          </a:xfrm>
        </p:spPr>
      </p:pic>
      <p:pic>
        <p:nvPicPr>
          <p:cNvPr id="5" name="Picture 4" descr="A black and white logo">
            <a:extLst>
              <a:ext uri="{FF2B5EF4-FFF2-40B4-BE49-F238E27FC236}">
                <a16:creationId xmlns:a16="http://schemas.microsoft.com/office/drawing/2014/main" id="{FC37E052-424D-2ED0-0187-9C67D6675C19}"/>
              </a:ext>
            </a:extLst>
          </p:cNvPr>
          <p:cNvPicPr>
            <a:picLocks noGrp="1" noRot="1" noMove="1" noResize="1" noEditPoints="1" noAdjustHandles="1" noChangeArrowheads="1" noChangeShapeType="1" noCrop="1"/>
          </p:cNvPicPr>
          <p:nvPr/>
        </p:nvPicPr>
        <p:blipFill rotWithShape="1">
          <a:blip r:embed="rId4"/>
          <a:srcRect l="22635"/>
          <a:stretch/>
        </p:blipFill>
        <p:spPr>
          <a:xfrm>
            <a:off x="2499875" y="6177615"/>
            <a:ext cx="1821728" cy="561921"/>
          </a:xfrm>
          <a:prstGeom prst="rect">
            <a:avLst/>
          </a:prstGeom>
        </p:spPr>
      </p:pic>
      <p:sp>
        <p:nvSpPr>
          <p:cNvPr id="2" name="TextBox 1">
            <a:extLst>
              <a:ext uri="{FF2B5EF4-FFF2-40B4-BE49-F238E27FC236}">
                <a16:creationId xmlns:a16="http://schemas.microsoft.com/office/drawing/2014/main" id="{FC5C5AC0-459F-7D76-E218-2A2C368F9AB7}"/>
              </a:ext>
            </a:extLst>
          </p:cNvPr>
          <p:cNvSpPr txBox="1"/>
          <p:nvPr/>
        </p:nvSpPr>
        <p:spPr>
          <a:xfrm>
            <a:off x="5111873" y="2145135"/>
            <a:ext cx="3469317" cy="3323987"/>
          </a:xfrm>
          <a:prstGeom prst="rect">
            <a:avLst/>
          </a:prstGeom>
          <a:noFill/>
        </p:spPr>
        <p:txBody>
          <a:bodyPr wrap="square" rtlCol="0">
            <a:spAutoFit/>
          </a:bodyPr>
          <a:lstStyle/>
          <a:p>
            <a:pPr marL="285750" indent="-285750">
              <a:buFont typeface="Arial" panose="020B0604020202020204" pitchFamily="34" charset="0"/>
              <a:buChar char="•"/>
            </a:pPr>
            <a:r>
              <a:rPr lang="en-US" b="1" dirty="0"/>
              <a:t>Career Paths in Cybersecurity</a:t>
            </a:r>
          </a:p>
          <a:p>
            <a:pPr marL="285750" indent="-285750">
              <a:buFont typeface="Arial" panose="020B0604020202020204" pitchFamily="34" charset="0"/>
              <a:buChar char="•"/>
            </a:pPr>
            <a:r>
              <a:rPr lang="en-US" b="1" dirty="0"/>
              <a:t>Critical Cybersecurity Case Studies</a:t>
            </a:r>
          </a:p>
          <a:p>
            <a:pPr marL="285750" indent="-285750">
              <a:buFont typeface="Arial" panose="020B0604020202020204" pitchFamily="34" charset="0"/>
              <a:buChar char="•"/>
            </a:pPr>
            <a:r>
              <a:rPr lang="en-US" b="1" dirty="0"/>
              <a:t>Architecture of Computers</a:t>
            </a:r>
          </a:p>
          <a:p>
            <a:pPr marL="285750" indent="-285750">
              <a:buFont typeface="Arial" panose="020B0604020202020204" pitchFamily="34" charset="0"/>
              <a:buChar char="•"/>
            </a:pPr>
            <a:r>
              <a:rPr lang="en-US" b="1" dirty="0"/>
              <a:t>Database Systems</a:t>
            </a:r>
          </a:p>
          <a:p>
            <a:pPr marL="285750" indent="-285750">
              <a:buFont typeface="Arial" panose="020B0604020202020204" pitchFamily="34" charset="0"/>
              <a:buChar char="•"/>
            </a:pPr>
            <a:r>
              <a:rPr lang="en-US" b="1" dirty="0"/>
              <a:t>Cryptographic Techniques</a:t>
            </a:r>
          </a:p>
          <a:p>
            <a:pPr marL="285750" indent="-285750">
              <a:buFont typeface="Arial" panose="020B0604020202020204" pitchFamily="34" charset="0"/>
              <a:buChar char="•"/>
            </a:pPr>
            <a:r>
              <a:rPr lang="en-US" b="1" dirty="0"/>
              <a:t>Network Security Concepts</a:t>
            </a:r>
          </a:p>
          <a:p>
            <a:pPr marL="285750" indent="-285750">
              <a:buFont typeface="Arial" panose="020B0604020202020204" pitchFamily="34" charset="0"/>
              <a:buChar char="•"/>
            </a:pPr>
            <a:r>
              <a:rPr lang="en-US" b="1" dirty="0"/>
              <a:t>Cybersecurity Legislation and Regulation</a:t>
            </a:r>
          </a:p>
          <a:p>
            <a:pPr marL="285750" indent="-285750">
              <a:buFont typeface="Arial" panose="020B0604020202020204" pitchFamily="34" charset="0"/>
              <a:buChar char="•"/>
            </a:pPr>
            <a:r>
              <a:rPr lang="en-US" b="1" dirty="0"/>
              <a:t>Hacking and Cyber Attacks </a:t>
            </a:r>
            <a:r>
              <a:rPr lang="en-US" dirty="0"/>
              <a:t>(Cyber Attacks, Malware and Viruses, Threat-Vectors and Threat Agents)</a:t>
            </a:r>
            <a:endParaRPr lang="en-US" b="1" dirty="0"/>
          </a:p>
          <a:p>
            <a:pPr marL="285750" lvl="8" indent="-285750" algn="l">
              <a:buFont typeface="Arial" panose="020B0604020202020204" pitchFamily="34" charset="0"/>
              <a:buChar char="•"/>
            </a:pPr>
            <a:r>
              <a:rPr lang="en-US" b="1" dirty="0"/>
              <a:t>Specialist Topics </a:t>
            </a:r>
            <a:r>
              <a:rPr lang="en-US" dirty="0"/>
              <a:t>(Advanced Coding, Data Science, Artificial Intelligence)</a:t>
            </a:r>
          </a:p>
          <a:p>
            <a:pPr marL="285750" lvl="8" indent="-285750" algn="l">
              <a:buFont typeface="Arial" panose="020B0604020202020204" pitchFamily="34" charset="0"/>
              <a:buChar char="•"/>
            </a:pPr>
            <a:r>
              <a:rPr lang="en-US" b="1" dirty="0"/>
              <a:t>Final Group Project</a:t>
            </a:r>
          </a:p>
        </p:txBody>
      </p:sp>
    </p:spTree>
    <p:extLst>
      <p:ext uri="{BB962C8B-B14F-4D97-AF65-F5344CB8AC3E}">
        <p14:creationId xmlns:p14="http://schemas.microsoft.com/office/powerpoint/2010/main" val="346889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pic>
        <p:nvPicPr>
          <p:cNvPr id="859" name="Google Shape;859;p58"/>
          <p:cNvPicPr preferRelativeResize="0">
            <a:picLocks noGrp="1"/>
          </p:cNvPicPr>
          <p:nvPr>
            <p:ph type="pic" idx="2"/>
          </p:nvPr>
        </p:nvPicPr>
        <p:blipFill rotWithShape="1">
          <a:blip r:embed="rId3">
            <a:alphaModFix/>
          </a:blip>
          <a:srcRect t="12541" b="12540"/>
          <a:stretch/>
        </p:blipFill>
        <p:spPr>
          <a:xfrm>
            <a:off x="0" y="0"/>
            <a:ext cx="9144000" cy="6858000"/>
          </a:xfrm>
          <a:prstGeom prst="rect">
            <a:avLst/>
          </a:prstGeom>
          <a:noFill/>
          <a:ln>
            <a:noFill/>
          </a:ln>
        </p:spPr>
      </p:pic>
      <p:sp>
        <p:nvSpPr>
          <p:cNvPr id="860" name="Google Shape;860;p58"/>
          <p:cNvSpPr/>
          <p:nvPr/>
        </p:nvSpPr>
        <p:spPr>
          <a:xfrm>
            <a:off x="789485" y="1"/>
            <a:ext cx="8543053" cy="6858000"/>
          </a:xfrm>
          <a:custGeom>
            <a:avLst/>
            <a:gdLst/>
            <a:ahLst/>
            <a:cxnLst/>
            <a:rect l="l" t="t" r="r" b="b"/>
            <a:pathLst>
              <a:path w="14587355" h="13716001" extrusionOk="0">
                <a:moveTo>
                  <a:pt x="0" y="0"/>
                </a:moveTo>
                <a:lnTo>
                  <a:pt x="7459443" y="0"/>
                </a:lnTo>
                <a:lnTo>
                  <a:pt x="7460431" y="1829"/>
                </a:lnTo>
                <a:cubicBezTo>
                  <a:pt x="8358476" y="1663771"/>
                  <a:pt x="10212506" y="5094875"/>
                  <a:pt x="14040180" y="12178445"/>
                </a:cubicBezTo>
                <a:cubicBezTo>
                  <a:pt x="14304489" y="12668879"/>
                  <a:pt x="14484469" y="13182902"/>
                  <a:pt x="14585292" y="13703721"/>
                </a:cubicBezTo>
                <a:lnTo>
                  <a:pt x="14587355" y="13716001"/>
                </a:lnTo>
                <a:lnTo>
                  <a:pt x="2607178" y="13716001"/>
                </a:lnTo>
                <a:lnTo>
                  <a:pt x="2596120" y="13695537"/>
                </a:lnTo>
                <a:cubicBezTo>
                  <a:pt x="1977289" y="12550316"/>
                  <a:pt x="1162243" y="11041976"/>
                  <a:pt x="88768" y="9055381"/>
                </a:cubicBezTo>
                <a:lnTo>
                  <a:pt x="0" y="8891105"/>
                </a:lnTo>
                <a:lnTo>
                  <a:pt x="0" y="0"/>
                </a:lnTo>
                <a:close/>
              </a:path>
            </a:pathLst>
          </a:custGeom>
          <a:solidFill>
            <a:schemeClr val="lt1">
              <a:alpha val="5176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861" name="Google Shape;861;p58"/>
          <p:cNvSpPr/>
          <p:nvPr/>
        </p:nvSpPr>
        <p:spPr>
          <a:xfrm>
            <a:off x="350292" y="1"/>
            <a:ext cx="8793707" cy="6858000"/>
          </a:xfrm>
          <a:custGeom>
            <a:avLst/>
            <a:gdLst/>
            <a:ahLst/>
            <a:cxnLst/>
            <a:rect l="l" t="t" r="r" b="b"/>
            <a:pathLst>
              <a:path w="14587355" h="13716001" extrusionOk="0">
                <a:moveTo>
                  <a:pt x="0" y="0"/>
                </a:moveTo>
                <a:lnTo>
                  <a:pt x="7459443" y="0"/>
                </a:lnTo>
                <a:lnTo>
                  <a:pt x="7460431" y="1829"/>
                </a:lnTo>
                <a:cubicBezTo>
                  <a:pt x="8358476" y="1663771"/>
                  <a:pt x="10212506" y="5094875"/>
                  <a:pt x="14040180" y="12178445"/>
                </a:cubicBezTo>
                <a:cubicBezTo>
                  <a:pt x="14304489" y="12668879"/>
                  <a:pt x="14484469" y="13182902"/>
                  <a:pt x="14585292" y="13703721"/>
                </a:cubicBezTo>
                <a:lnTo>
                  <a:pt x="14587355" y="13716001"/>
                </a:lnTo>
                <a:lnTo>
                  <a:pt x="2607178" y="13716001"/>
                </a:lnTo>
                <a:lnTo>
                  <a:pt x="2596120" y="13695537"/>
                </a:lnTo>
                <a:cubicBezTo>
                  <a:pt x="1977289" y="12550316"/>
                  <a:pt x="1162243" y="11041976"/>
                  <a:pt x="88768" y="9055381"/>
                </a:cubicBezTo>
                <a:lnTo>
                  <a:pt x="0" y="8891105"/>
                </a:lnTo>
                <a:lnTo>
                  <a:pt x="0" y="0"/>
                </a:lnTo>
                <a:close/>
              </a:path>
            </a:pathLst>
          </a:custGeom>
          <a:gradFill>
            <a:gsLst>
              <a:gs pos="0">
                <a:srgbClr val="00B0F0"/>
              </a:gs>
              <a:gs pos="85000">
                <a:srgbClr val="283E8D"/>
              </a:gs>
              <a:gs pos="100000">
                <a:srgbClr val="283E8D"/>
              </a:gs>
            </a:gsLst>
            <a:lin ang="13800001" scaled="0"/>
          </a:gradFill>
          <a:ln>
            <a:noFill/>
          </a:ln>
          <a:effectLst>
            <a:outerShdw blurRad="406400" dist="190500" algn="l"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675">
              <a:solidFill>
                <a:schemeClr val="lt1"/>
              </a:solidFill>
              <a:latin typeface="Calibri"/>
              <a:ea typeface="Calibri"/>
              <a:cs typeface="Calibri"/>
              <a:sym typeface="Calibri"/>
            </a:endParaRPr>
          </a:p>
        </p:txBody>
      </p:sp>
      <p:sp>
        <p:nvSpPr>
          <p:cNvPr id="862" name="Google Shape;862;p58"/>
          <p:cNvSpPr/>
          <p:nvPr/>
        </p:nvSpPr>
        <p:spPr>
          <a:xfrm>
            <a:off x="-1" y="0"/>
            <a:ext cx="9023161" cy="6857999"/>
          </a:xfrm>
          <a:custGeom>
            <a:avLst/>
            <a:gdLst/>
            <a:ahLst/>
            <a:cxnLst/>
            <a:rect l="l" t="t" r="r" b="b"/>
            <a:pathLst>
              <a:path w="14587355" h="13716001" extrusionOk="0">
                <a:moveTo>
                  <a:pt x="0" y="0"/>
                </a:moveTo>
                <a:lnTo>
                  <a:pt x="7459443" y="0"/>
                </a:lnTo>
                <a:lnTo>
                  <a:pt x="7460431" y="1829"/>
                </a:lnTo>
                <a:cubicBezTo>
                  <a:pt x="8358476" y="1663771"/>
                  <a:pt x="10212506" y="5094875"/>
                  <a:pt x="14040180" y="12178445"/>
                </a:cubicBezTo>
                <a:cubicBezTo>
                  <a:pt x="14304489" y="12668879"/>
                  <a:pt x="14484469" y="13182902"/>
                  <a:pt x="14585292" y="13703721"/>
                </a:cubicBezTo>
                <a:lnTo>
                  <a:pt x="14587355" y="13716001"/>
                </a:lnTo>
                <a:lnTo>
                  <a:pt x="2607178" y="13716001"/>
                </a:lnTo>
                <a:lnTo>
                  <a:pt x="2596120" y="13695537"/>
                </a:lnTo>
                <a:cubicBezTo>
                  <a:pt x="1977289" y="12550316"/>
                  <a:pt x="1162243" y="11041976"/>
                  <a:pt x="88768" y="9055381"/>
                </a:cubicBezTo>
                <a:lnTo>
                  <a:pt x="0" y="8891105"/>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lang="nl-BE" sz="675" dirty="0">
              <a:solidFill>
                <a:schemeClr val="lt1"/>
              </a:solidFill>
              <a:latin typeface="Calibri"/>
              <a:ea typeface="Calibri"/>
              <a:cs typeface="Calibri"/>
              <a:sym typeface="Calibri"/>
            </a:endParaRPr>
          </a:p>
        </p:txBody>
      </p:sp>
      <p:sp>
        <p:nvSpPr>
          <p:cNvPr id="863" name="Google Shape;863;p58"/>
          <p:cNvSpPr/>
          <p:nvPr/>
        </p:nvSpPr>
        <p:spPr>
          <a:xfrm>
            <a:off x="343042" y="278552"/>
            <a:ext cx="3440790"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dirty="0">
                <a:solidFill>
                  <a:schemeClr val="dk1"/>
                </a:solidFill>
                <a:latin typeface="Raleway ExtraBold" panose="020B0903030101060003" pitchFamily="34" charset="0"/>
                <a:ea typeface="Calibri"/>
                <a:cs typeface="Calibri"/>
                <a:sym typeface="Calibri"/>
              </a:rPr>
              <a:t>Assessment</a:t>
            </a:r>
            <a:endParaRPr sz="4000" dirty="0">
              <a:latin typeface="Raleway ExtraBold" panose="020B0903030101060003" pitchFamily="34" charset="0"/>
            </a:endParaRPr>
          </a:p>
        </p:txBody>
      </p:sp>
      <p:grpSp>
        <p:nvGrpSpPr>
          <p:cNvPr id="865" name="Google Shape;865;p58"/>
          <p:cNvGrpSpPr/>
          <p:nvPr/>
        </p:nvGrpSpPr>
        <p:grpSpPr>
          <a:xfrm rot="5400000">
            <a:off x="1687913" y="-264042"/>
            <a:ext cx="72700" cy="2576864"/>
            <a:chOff x="16081378" y="5835651"/>
            <a:chExt cx="58738" cy="2036763"/>
          </a:xfrm>
        </p:grpSpPr>
        <p:sp>
          <p:nvSpPr>
            <p:cNvPr id="866" name="Google Shape;866;p58"/>
            <p:cNvSpPr/>
            <p:nvPr/>
          </p:nvSpPr>
          <p:spPr>
            <a:xfrm>
              <a:off x="16098841" y="5835651"/>
              <a:ext cx="23813" cy="222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67" name="Google Shape;867;p58"/>
            <p:cNvSpPr/>
            <p:nvPr/>
          </p:nvSpPr>
          <p:spPr>
            <a:xfrm>
              <a:off x="16103603" y="5915026"/>
              <a:ext cx="14288"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68" name="Google Shape;868;p58"/>
            <p:cNvSpPr/>
            <p:nvPr/>
          </p:nvSpPr>
          <p:spPr>
            <a:xfrm>
              <a:off x="16103603" y="5989639"/>
              <a:ext cx="14288"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69" name="Google Shape;869;p58"/>
            <p:cNvSpPr/>
            <p:nvPr/>
          </p:nvSpPr>
          <p:spPr>
            <a:xfrm>
              <a:off x="16103603" y="6065839"/>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0" name="Google Shape;870;p58"/>
            <p:cNvSpPr/>
            <p:nvPr/>
          </p:nvSpPr>
          <p:spPr>
            <a:xfrm>
              <a:off x="16103603" y="6140451"/>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1" name="Google Shape;871;p58"/>
            <p:cNvSpPr/>
            <p:nvPr/>
          </p:nvSpPr>
          <p:spPr>
            <a:xfrm>
              <a:off x="16098841" y="6211889"/>
              <a:ext cx="23813"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2" name="Google Shape;872;p58"/>
            <p:cNvSpPr/>
            <p:nvPr/>
          </p:nvSpPr>
          <p:spPr>
            <a:xfrm>
              <a:off x="16084553" y="6261101"/>
              <a:ext cx="52388" cy="476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3" name="Google Shape;873;p58"/>
            <p:cNvSpPr/>
            <p:nvPr/>
          </p:nvSpPr>
          <p:spPr>
            <a:xfrm>
              <a:off x="16092491" y="6346826"/>
              <a:ext cx="36513" cy="3810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4" name="Google Shape;874;p58"/>
            <p:cNvSpPr/>
            <p:nvPr/>
          </p:nvSpPr>
          <p:spPr>
            <a:xfrm>
              <a:off x="16103603" y="6437314"/>
              <a:ext cx="14288"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5" name="Google Shape;875;p58"/>
            <p:cNvSpPr/>
            <p:nvPr/>
          </p:nvSpPr>
          <p:spPr>
            <a:xfrm>
              <a:off x="16103603" y="6516689"/>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6" name="Google Shape;876;p58"/>
            <p:cNvSpPr/>
            <p:nvPr/>
          </p:nvSpPr>
          <p:spPr>
            <a:xfrm>
              <a:off x="16106778" y="6591301"/>
              <a:ext cx="793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7" name="Google Shape;877;p58"/>
            <p:cNvSpPr/>
            <p:nvPr/>
          </p:nvSpPr>
          <p:spPr>
            <a:xfrm>
              <a:off x="16106778" y="6665914"/>
              <a:ext cx="793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8" name="Google Shape;878;p58"/>
            <p:cNvSpPr/>
            <p:nvPr/>
          </p:nvSpPr>
          <p:spPr>
            <a:xfrm>
              <a:off x="16103603" y="6742114"/>
              <a:ext cx="1428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79" name="Google Shape;879;p58"/>
            <p:cNvSpPr/>
            <p:nvPr/>
          </p:nvSpPr>
          <p:spPr>
            <a:xfrm>
              <a:off x="16084553" y="6783389"/>
              <a:ext cx="52388" cy="476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0" name="Google Shape;880;p58"/>
            <p:cNvSpPr/>
            <p:nvPr/>
          </p:nvSpPr>
          <p:spPr>
            <a:xfrm>
              <a:off x="16092491" y="6872289"/>
              <a:ext cx="36513" cy="349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1" name="Google Shape;881;p58"/>
            <p:cNvSpPr/>
            <p:nvPr/>
          </p:nvSpPr>
          <p:spPr>
            <a:xfrm>
              <a:off x="16103603" y="6959602"/>
              <a:ext cx="14288"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2" name="Google Shape;882;p58"/>
            <p:cNvSpPr/>
            <p:nvPr/>
          </p:nvSpPr>
          <p:spPr>
            <a:xfrm>
              <a:off x="16103603" y="7038977"/>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3" name="Google Shape;883;p58"/>
            <p:cNvSpPr/>
            <p:nvPr/>
          </p:nvSpPr>
          <p:spPr>
            <a:xfrm>
              <a:off x="16103603" y="7113589"/>
              <a:ext cx="1428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4" name="Google Shape;884;p58"/>
            <p:cNvSpPr/>
            <p:nvPr/>
          </p:nvSpPr>
          <p:spPr>
            <a:xfrm>
              <a:off x="16103603" y="7188202"/>
              <a:ext cx="14288" cy="1111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5" name="Google Shape;885;p58"/>
            <p:cNvSpPr/>
            <p:nvPr/>
          </p:nvSpPr>
          <p:spPr>
            <a:xfrm>
              <a:off x="16103603" y="7259639"/>
              <a:ext cx="14288" cy="1587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6" name="Google Shape;886;p58"/>
            <p:cNvSpPr/>
            <p:nvPr/>
          </p:nvSpPr>
          <p:spPr>
            <a:xfrm>
              <a:off x="16098841" y="7331077"/>
              <a:ext cx="23813" cy="1905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7" name="Google Shape;887;p58"/>
            <p:cNvSpPr/>
            <p:nvPr/>
          </p:nvSpPr>
          <p:spPr>
            <a:xfrm>
              <a:off x="16098841" y="7399339"/>
              <a:ext cx="23813" cy="25400"/>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8" name="Google Shape;888;p58"/>
            <p:cNvSpPr/>
            <p:nvPr/>
          </p:nvSpPr>
          <p:spPr>
            <a:xfrm>
              <a:off x="16081378" y="7448552"/>
              <a:ext cx="58738" cy="55563"/>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89" name="Google Shape;889;p58"/>
            <p:cNvSpPr/>
            <p:nvPr/>
          </p:nvSpPr>
          <p:spPr>
            <a:xfrm>
              <a:off x="16092491" y="7542214"/>
              <a:ext cx="36513" cy="3333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90" name="Google Shape;890;p58"/>
            <p:cNvSpPr/>
            <p:nvPr/>
          </p:nvSpPr>
          <p:spPr>
            <a:xfrm>
              <a:off x="16103603" y="7632702"/>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91" name="Google Shape;891;p58"/>
            <p:cNvSpPr/>
            <p:nvPr/>
          </p:nvSpPr>
          <p:spPr>
            <a:xfrm>
              <a:off x="16103603" y="7707314"/>
              <a:ext cx="14288" cy="14288"/>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92" name="Google Shape;892;p58"/>
            <p:cNvSpPr/>
            <p:nvPr/>
          </p:nvSpPr>
          <p:spPr>
            <a:xfrm>
              <a:off x="16103603" y="7781927"/>
              <a:ext cx="14288" cy="1587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sp>
          <p:nvSpPr>
            <p:cNvPr id="893" name="Google Shape;893;p58"/>
            <p:cNvSpPr/>
            <p:nvPr/>
          </p:nvSpPr>
          <p:spPr>
            <a:xfrm>
              <a:off x="16098841" y="7850189"/>
              <a:ext cx="23813" cy="22225"/>
            </a:xfrm>
            <a:prstGeom prst="ellipse">
              <a:avLst/>
            </a:prstGeom>
            <a:gradFill>
              <a:gsLst>
                <a:gs pos="0">
                  <a:srgbClr val="00B0F0"/>
                </a:gs>
                <a:gs pos="100000">
                  <a:srgbClr val="4BACC6">
                    <a:alpha val="21960"/>
                  </a:srgbClr>
                </a:gs>
              </a:gsLst>
              <a:lin ang="0" scaled="0"/>
            </a:gradFill>
            <a:ln>
              <a:noFill/>
            </a:ln>
          </p:spPr>
          <p:txBody>
            <a:bodyPr spcFirstLastPara="1" wrap="square" lIns="34275" tIns="17125" rIns="34275" bIns="17125" anchor="t" anchorCtr="0">
              <a:noAutofit/>
            </a:bodyPr>
            <a:lstStyle/>
            <a:p>
              <a:pPr marL="0" marR="0" lvl="0" indent="0" algn="l" rtl="0">
                <a:spcBef>
                  <a:spcPts val="0"/>
                </a:spcBef>
                <a:spcAft>
                  <a:spcPts val="0"/>
                </a:spcAft>
                <a:buNone/>
              </a:pPr>
              <a:endParaRPr sz="675">
                <a:solidFill>
                  <a:schemeClr val="dk1"/>
                </a:solidFill>
                <a:latin typeface="Calibri"/>
                <a:ea typeface="Calibri"/>
                <a:cs typeface="Calibri"/>
                <a:sym typeface="Calibri"/>
              </a:endParaRPr>
            </a:p>
          </p:txBody>
        </p:sp>
      </p:grpSp>
      <p:pic>
        <p:nvPicPr>
          <p:cNvPr id="894" name="Google Shape;894;p58"/>
          <p:cNvPicPr preferRelativeResize="0">
            <a:picLocks noGrp="1" noRot="1" noMove="1" noResize="1" noEditPoints="1" noAdjustHandles="1" noChangeArrowheads="1" noChangeShapeType="1" noCrop="1"/>
          </p:cNvPicPr>
          <p:nvPr/>
        </p:nvPicPr>
        <p:blipFill rotWithShape="1">
          <a:blip r:embed="rId4">
            <a:alphaModFix/>
          </a:blip>
          <a:srcRect/>
          <a:stretch/>
        </p:blipFill>
        <p:spPr>
          <a:xfrm>
            <a:off x="8224949" y="101351"/>
            <a:ext cx="798212" cy="557179"/>
          </a:xfrm>
          <a:prstGeom prst="rect">
            <a:avLst/>
          </a:prstGeom>
          <a:noFill/>
          <a:ln>
            <a:noFill/>
          </a:ln>
        </p:spPr>
      </p:pic>
      <p:pic>
        <p:nvPicPr>
          <p:cNvPr id="4" name="Picture 3" descr="A black and white logo">
            <a:extLst>
              <a:ext uri="{FF2B5EF4-FFF2-40B4-BE49-F238E27FC236}">
                <a16:creationId xmlns:a16="http://schemas.microsoft.com/office/drawing/2014/main" id="{21AEACA0-7819-C7A9-B331-320B000E5D37}"/>
              </a:ext>
            </a:extLst>
          </p:cNvPr>
          <p:cNvPicPr>
            <a:picLocks noGrp="1" noRot="1" noMove="1" noResize="1" noEditPoints="1" noAdjustHandles="1" noChangeArrowheads="1" noChangeShapeType="1" noCrop="1"/>
          </p:cNvPicPr>
          <p:nvPr/>
        </p:nvPicPr>
        <p:blipFill rotWithShape="1">
          <a:blip r:embed="rId5"/>
          <a:srcRect l="22635"/>
          <a:stretch/>
        </p:blipFill>
        <p:spPr>
          <a:xfrm>
            <a:off x="5060105" y="96609"/>
            <a:ext cx="1821728" cy="561921"/>
          </a:xfrm>
          <a:prstGeom prst="rect">
            <a:avLst/>
          </a:prstGeom>
        </p:spPr>
      </p:pic>
      <p:pic>
        <p:nvPicPr>
          <p:cNvPr id="5" name="Picture 4" descr="A close-up of a document&#10;&#10;Description automatically generated">
            <a:extLst>
              <a:ext uri="{FF2B5EF4-FFF2-40B4-BE49-F238E27FC236}">
                <a16:creationId xmlns:a16="http://schemas.microsoft.com/office/drawing/2014/main" id="{10F39F94-848D-1E43-6CB5-AE009EF6CAB9}"/>
              </a:ext>
            </a:extLst>
          </p:cNvPr>
          <p:cNvPicPr>
            <a:picLocks noChangeAspect="1"/>
          </p:cNvPicPr>
          <p:nvPr/>
        </p:nvPicPr>
        <p:blipFill>
          <a:blip r:embed="rId6"/>
          <a:stretch>
            <a:fillRect/>
          </a:stretch>
        </p:blipFill>
        <p:spPr>
          <a:xfrm>
            <a:off x="268841" y="1149473"/>
            <a:ext cx="5594754" cy="5217581"/>
          </a:xfrm>
          <a:prstGeom prst="rect">
            <a:avLst/>
          </a:prstGeom>
        </p:spPr>
      </p:pic>
      <p:pic>
        <p:nvPicPr>
          <p:cNvPr id="8" name="Picture 7" descr="A diagram of a student report&#10;&#10;Description automatically generated">
            <a:extLst>
              <a:ext uri="{FF2B5EF4-FFF2-40B4-BE49-F238E27FC236}">
                <a16:creationId xmlns:a16="http://schemas.microsoft.com/office/drawing/2014/main" id="{320972DF-5B42-F2AF-0764-8250185B7B84}"/>
              </a:ext>
            </a:extLst>
          </p:cNvPr>
          <p:cNvPicPr>
            <a:picLocks noChangeAspect="1"/>
          </p:cNvPicPr>
          <p:nvPr/>
        </p:nvPicPr>
        <p:blipFill>
          <a:blip r:embed="rId7"/>
          <a:stretch>
            <a:fillRect/>
          </a:stretch>
        </p:blipFill>
        <p:spPr>
          <a:xfrm>
            <a:off x="6310338" y="1998358"/>
            <a:ext cx="2313717" cy="2411260"/>
          </a:xfrm>
          <a:prstGeom prst="rect">
            <a:avLst/>
          </a:prstGeom>
        </p:spPr>
      </p:pic>
    </p:spTree>
    <p:extLst>
      <p:ext uri="{BB962C8B-B14F-4D97-AF65-F5344CB8AC3E}">
        <p14:creationId xmlns:p14="http://schemas.microsoft.com/office/powerpoint/2010/main" val="1034782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4122</TotalTime>
  <Words>2246</Words>
  <Application>Microsoft Macintosh PowerPoint</Application>
  <PresentationFormat>On-screen Show (4:3)</PresentationFormat>
  <Paragraphs>173</Paragraphs>
  <Slides>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.SF NS</vt:lpstr>
      <vt:lpstr>Arial</vt:lpstr>
      <vt:lpstr>Calibri</vt:lpstr>
      <vt:lpstr>Geeza Pro</vt:lpstr>
      <vt:lpstr>Helvetica</vt:lpstr>
      <vt:lpstr>Open Sans</vt:lpstr>
      <vt:lpstr>Raleway</vt:lpstr>
      <vt:lpstr>Raleway ExtraBold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Omar Choudhry</cp:lastModifiedBy>
  <cp:revision>114</cp:revision>
  <dcterms:modified xsi:type="dcterms:W3CDTF">2024-05-26T15:38:30Z</dcterms:modified>
</cp:coreProperties>
</file>